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60" r:id="rId1"/>
    <p:sldMasterId id="2147483945" r:id="rId2"/>
  </p:sldMasterIdLst>
  <p:notesMasterIdLst>
    <p:notesMasterId r:id="rId68"/>
  </p:notesMasterIdLst>
  <p:handoutMasterIdLst>
    <p:handoutMasterId r:id="rId69"/>
  </p:handoutMasterIdLst>
  <p:sldIdLst>
    <p:sldId id="791" r:id="rId3"/>
    <p:sldId id="991" r:id="rId4"/>
    <p:sldId id="992" r:id="rId5"/>
    <p:sldId id="994" r:id="rId6"/>
    <p:sldId id="995" r:id="rId7"/>
    <p:sldId id="977" r:id="rId8"/>
    <p:sldId id="999" r:id="rId9"/>
    <p:sldId id="997" r:id="rId10"/>
    <p:sldId id="998" r:id="rId11"/>
    <p:sldId id="996" r:id="rId12"/>
    <p:sldId id="988" r:id="rId13"/>
    <p:sldId id="981" r:id="rId14"/>
    <p:sldId id="1041" r:id="rId15"/>
    <p:sldId id="1000" r:id="rId16"/>
    <p:sldId id="1001" r:id="rId17"/>
    <p:sldId id="989" r:id="rId18"/>
    <p:sldId id="1002" r:id="rId19"/>
    <p:sldId id="982" r:id="rId20"/>
    <p:sldId id="1003" r:id="rId21"/>
    <p:sldId id="1004" r:id="rId22"/>
    <p:sldId id="1005" r:id="rId23"/>
    <p:sldId id="1006" r:id="rId24"/>
    <p:sldId id="1007" r:id="rId25"/>
    <p:sldId id="1008" r:id="rId26"/>
    <p:sldId id="1010" r:id="rId27"/>
    <p:sldId id="1011" r:id="rId28"/>
    <p:sldId id="1012" r:id="rId29"/>
    <p:sldId id="1009" r:id="rId30"/>
    <p:sldId id="913" r:id="rId31"/>
    <p:sldId id="1013" r:id="rId32"/>
    <p:sldId id="1014" r:id="rId33"/>
    <p:sldId id="1015" r:id="rId34"/>
    <p:sldId id="1016" r:id="rId35"/>
    <p:sldId id="1017" r:id="rId36"/>
    <p:sldId id="1018" r:id="rId37"/>
    <p:sldId id="1019" r:id="rId38"/>
    <p:sldId id="1020" r:id="rId39"/>
    <p:sldId id="1021" r:id="rId40"/>
    <p:sldId id="914" r:id="rId41"/>
    <p:sldId id="1022" r:id="rId42"/>
    <p:sldId id="1023" r:id="rId43"/>
    <p:sldId id="1024" r:id="rId44"/>
    <p:sldId id="1025" r:id="rId45"/>
    <p:sldId id="1027" r:id="rId46"/>
    <p:sldId id="1026" r:id="rId47"/>
    <p:sldId id="1028" r:id="rId48"/>
    <p:sldId id="1029" r:id="rId49"/>
    <p:sldId id="1030" r:id="rId50"/>
    <p:sldId id="1031" r:id="rId51"/>
    <p:sldId id="1032" r:id="rId52"/>
    <p:sldId id="1033" r:id="rId53"/>
    <p:sldId id="1034" r:id="rId54"/>
    <p:sldId id="1035" r:id="rId55"/>
    <p:sldId id="1036" r:id="rId56"/>
    <p:sldId id="1037" r:id="rId57"/>
    <p:sldId id="1038" r:id="rId58"/>
    <p:sldId id="1039" r:id="rId59"/>
    <p:sldId id="976" r:id="rId60"/>
    <p:sldId id="883" r:id="rId61"/>
    <p:sldId id="946" r:id="rId62"/>
    <p:sldId id="947" r:id="rId63"/>
    <p:sldId id="948" r:id="rId64"/>
    <p:sldId id="1042" r:id="rId65"/>
    <p:sldId id="884" r:id="rId66"/>
    <p:sldId id="885" r:id="rId67"/>
  </p:sldIdLst>
  <p:sldSz cx="9144000" cy="6858000" type="screen4x3"/>
  <p:notesSz cx="7010400" cy="9296400"/>
  <p:defaultTextStyle>
    <a:defPPr>
      <a:defRPr lang="en-US"/>
    </a:defPPr>
    <a:lvl1pPr algn="ctr" rtl="0" eaLnBrk="0" fontAlgn="base" hangingPunct="0">
      <a:lnSpc>
        <a:spcPct val="90000"/>
      </a:lnSpc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ctr" rtl="0" eaLnBrk="0" fontAlgn="base" hangingPunct="0">
      <a:lnSpc>
        <a:spcPct val="90000"/>
      </a:lnSpc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ctr" rtl="0" eaLnBrk="0" fontAlgn="base" hangingPunct="0">
      <a:lnSpc>
        <a:spcPct val="90000"/>
      </a:lnSpc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ctr" rtl="0" eaLnBrk="0" fontAlgn="base" hangingPunct="0">
      <a:lnSpc>
        <a:spcPct val="90000"/>
      </a:lnSpc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ctr" rtl="0" eaLnBrk="0" fontAlgn="base" hangingPunct="0">
      <a:lnSpc>
        <a:spcPct val="90000"/>
      </a:lnSpc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Jane Gibbons" initials="JG" lastIdx="12" clrIdx="0"/>
  <p:cmAuthor id="1" name="Rodrigo Floriano" initials="RF" lastIdx="2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F5F65"/>
    <a:srgbClr val="C0C0C4"/>
    <a:srgbClr val="678DC5"/>
    <a:srgbClr val="3E67A4"/>
    <a:srgbClr val="3E8DC5"/>
    <a:srgbClr val="7E7E86"/>
    <a:srgbClr val="FFFFFF"/>
    <a:srgbClr val="8E8E9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17352" autoAdjust="0"/>
    <p:restoredTop sz="65482" autoAdjust="0"/>
  </p:normalViewPr>
  <p:slideViewPr>
    <p:cSldViewPr snapToGrid="0">
      <p:cViewPr varScale="1">
        <p:scale>
          <a:sx n="76" d="100"/>
          <a:sy n="76" d="100"/>
        </p:scale>
        <p:origin x="1412" y="6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5022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  <p:sld r:id="rId11" collapse="1"/>
      <p:sld r:id="rId12" collapse="1"/>
      <p:sld r:id="rId13" collapse="1"/>
      <p:sld r:id="rId14" collapse="1"/>
      <p:sld r:id="rId15" collapse="1"/>
      <p:sld r:id="rId16" collapse="1"/>
      <p:sld r:id="rId17" collapse="1"/>
      <p:sld r:id="rId18" collapse="1"/>
      <p:sld r:id="rId19" collapse="1"/>
      <p:sld r:id="rId20" collapse="1"/>
      <p:sld r:id="rId21" collapse="1"/>
      <p:sld r:id="rId22" collapse="1"/>
      <p:sld r:id="rId23" collapse="1"/>
      <p:sld r:id="rId24" collapse="1"/>
      <p:sld r:id="rId25" collapse="1"/>
      <p:sld r:id="rId26" collapse="1"/>
      <p:sld r:id="rId27" collapse="1"/>
      <p:sld r:id="rId28" collapse="1"/>
      <p:sld r:id="rId29" collapse="1"/>
      <p:sld r:id="rId30" collapse="1"/>
      <p:sld r:id="rId31" collapse="1"/>
      <p:sld r:id="rId32" collapse="1"/>
      <p:sld r:id="rId33" collapse="1"/>
      <p:sld r:id="rId34" collapse="1"/>
      <p:sld r:id="rId35" collapse="1"/>
      <p:sld r:id="rId36" collapse="1"/>
      <p:sld r:id="rId37" collapse="1"/>
      <p:sld r:id="rId38" collapse="1"/>
      <p:sld r:id="rId39" collapse="1"/>
      <p:sld r:id="rId40" collapse="1"/>
      <p:sld r:id="rId41" collapse="1"/>
      <p:sld r:id="rId42" collapse="1"/>
      <p:sld r:id="rId43" collapse="1"/>
      <p:sld r:id="rId44" collapse="1"/>
      <p:sld r:id="rId45" collapse="1"/>
      <p:sld r:id="rId46" collapse="1"/>
      <p:sld r:id="rId47" collapse="1"/>
      <p:sld r:id="rId48" collapse="1"/>
      <p:sld r:id="rId49" collapse="1"/>
      <p:sld r:id="rId50" collapse="1"/>
      <p:sld r:id="rId51" collapse="1"/>
      <p:sld r:id="rId52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4" d="100"/>
          <a:sy n="84" d="100"/>
        </p:scale>
        <p:origin x="-840" y="-78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tableStyles" Target="tableStyle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handoutMaster" Target="handoutMasters/handout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" Type="http://schemas.openxmlformats.org/officeDocument/2006/relationships/slide" Target="slides/slide5.xml"/><Relationship Id="rId71" Type="http://schemas.openxmlformats.org/officeDocument/2006/relationships/presProps" Target="presProps.xml"/></Relationships>
</file>

<file path=ppt/_rels/viewProps.xml.rels><?xml version="1.0" encoding="UTF-8" standalone="yes"?>
<Relationships xmlns="http://schemas.openxmlformats.org/package/2006/relationships"><Relationship Id="rId13" Type="http://schemas.openxmlformats.org/officeDocument/2006/relationships/slide" Target="slides/slide20.xml"/><Relationship Id="rId18" Type="http://schemas.openxmlformats.org/officeDocument/2006/relationships/slide" Target="slides/slide25.xml"/><Relationship Id="rId26" Type="http://schemas.openxmlformats.org/officeDocument/2006/relationships/slide" Target="slides/slide35.xml"/><Relationship Id="rId39" Type="http://schemas.openxmlformats.org/officeDocument/2006/relationships/slide" Target="slides/slide49.xml"/><Relationship Id="rId21" Type="http://schemas.openxmlformats.org/officeDocument/2006/relationships/slide" Target="slides/slide30.xml"/><Relationship Id="rId34" Type="http://schemas.openxmlformats.org/officeDocument/2006/relationships/slide" Target="slides/slide44.xml"/><Relationship Id="rId42" Type="http://schemas.openxmlformats.org/officeDocument/2006/relationships/slide" Target="slides/slide52.xml"/><Relationship Id="rId47" Type="http://schemas.openxmlformats.org/officeDocument/2006/relationships/slide" Target="slides/slide57.xml"/><Relationship Id="rId50" Type="http://schemas.openxmlformats.org/officeDocument/2006/relationships/slide" Target="slides/slide61.xml"/><Relationship Id="rId7" Type="http://schemas.openxmlformats.org/officeDocument/2006/relationships/slide" Target="slides/slide14.xml"/><Relationship Id="rId2" Type="http://schemas.openxmlformats.org/officeDocument/2006/relationships/slide" Target="slides/slide7.xml"/><Relationship Id="rId16" Type="http://schemas.openxmlformats.org/officeDocument/2006/relationships/slide" Target="slides/slide23.xml"/><Relationship Id="rId29" Type="http://schemas.openxmlformats.org/officeDocument/2006/relationships/slide" Target="slides/slide38.xml"/><Relationship Id="rId11" Type="http://schemas.openxmlformats.org/officeDocument/2006/relationships/slide" Target="slides/slide18.xml"/><Relationship Id="rId24" Type="http://schemas.openxmlformats.org/officeDocument/2006/relationships/slide" Target="slides/slide33.xml"/><Relationship Id="rId32" Type="http://schemas.openxmlformats.org/officeDocument/2006/relationships/slide" Target="slides/slide42.xml"/><Relationship Id="rId37" Type="http://schemas.openxmlformats.org/officeDocument/2006/relationships/slide" Target="slides/slide47.xml"/><Relationship Id="rId40" Type="http://schemas.openxmlformats.org/officeDocument/2006/relationships/slide" Target="slides/slide50.xml"/><Relationship Id="rId45" Type="http://schemas.openxmlformats.org/officeDocument/2006/relationships/slide" Target="slides/slide55.xml"/><Relationship Id="rId5" Type="http://schemas.openxmlformats.org/officeDocument/2006/relationships/slide" Target="slides/slide12.xml"/><Relationship Id="rId15" Type="http://schemas.openxmlformats.org/officeDocument/2006/relationships/slide" Target="slides/slide22.xml"/><Relationship Id="rId23" Type="http://schemas.openxmlformats.org/officeDocument/2006/relationships/slide" Target="slides/slide32.xml"/><Relationship Id="rId28" Type="http://schemas.openxmlformats.org/officeDocument/2006/relationships/slide" Target="slides/slide37.xml"/><Relationship Id="rId36" Type="http://schemas.openxmlformats.org/officeDocument/2006/relationships/slide" Target="slides/slide46.xml"/><Relationship Id="rId49" Type="http://schemas.openxmlformats.org/officeDocument/2006/relationships/slide" Target="slides/slide60.xml"/><Relationship Id="rId10" Type="http://schemas.openxmlformats.org/officeDocument/2006/relationships/slide" Target="slides/slide17.xml"/><Relationship Id="rId19" Type="http://schemas.openxmlformats.org/officeDocument/2006/relationships/slide" Target="slides/slide26.xml"/><Relationship Id="rId31" Type="http://schemas.openxmlformats.org/officeDocument/2006/relationships/slide" Target="slides/slide41.xml"/><Relationship Id="rId44" Type="http://schemas.openxmlformats.org/officeDocument/2006/relationships/slide" Target="slides/slide54.xml"/><Relationship Id="rId52" Type="http://schemas.openxmlformats.org/officeDocument/2006/relationships/slide" Target="slides/slide63.xml"/><Relationship Id="rId4" Type="http://schemas.openxmlformats.org/officeDocument/2006/relationships/slide" Target="slides/slide11.xml"/><Relationship Id="rId9" Type="http://schemas.openxmlformats.org/officeDocument/2006/relationships/slide" Target="slides/slide16.xml"/><Relationship Id="rId14" Type="http://schemas.openxmlformats.org/officeDocument/2006/relationships/slide" Target="slides/slide21.xml"/><Relationship Id="rId22" Type="http://schemas.openxmlformats.org/officeDocument/2006/relationships/slide" Target="slides/slide31.xml"/><Relationship Id="rId27" Type="http://schemas.openxmlformats.org/officeDocument/2006/relationships/slide" Target="slides/slide36.xml"/><Relationship Id="rId30" Type="http://schemas.openxmlformats.org/officeDocument/2006/relationships/slide" Target="slides/slide40.xml"/><Relationship Id="rId35" Type="http://schemas.openxmlformats.org/officeDocument/2006/relationships/slide" Target="slides/slide45.xml"/><Relationship Id="rId43" Type="http://schemas.openxmlformats.org/officeDocument/2006/relationships/slide" Target="slides/slide53.xml"/><Relationship Id="rId48" Type="http://schemas.openxmlformats.org/officeDocument/2006/relationships/slide" Target="slides/slide59.xml"/><Relationship Id="rId8" Type="http://schemas.openxmlformats.org/officeDocument/2006/relationships/slide" Target="slides/slide15.xml"/><Relationship Id="rId51" Type="http://schemas.openxmlformats.org/officeDocument/2006/relationships/slide" Target="slides/slide62.xml"/><Relationship Id="rId3" Type="http://schemas.openxmlformats.org/officeDocument/2006/relationships/slide" Target="slides/slide10.xml"/><Relationship Id="rId12" Type="http://schemas.openxmlformats.org/officeDocument/2006/relationships/slide" Target="slides/slide19.xml"/><Relationship Id="rId17" Type="http://schemas.openxmlformats.org/officeDocument/2006/relationships/slide" Target="slides/slide24.xml"/><Relationship Id="rId25" Type="http://schemas.openxmlformats.org/officeDocument/2006/relationships/slide" Target="slides/slide34.xml"/><Relationship Id="rId33" Type="http://schemas.openxmlformats.org/officeDocument/2006/relationships/slide" Target="slides/slide43.xml"/><Relationship Id="rId38" Type="http://schemas.openxmlformats.org/officeDocument/2006/relationships/slide" Target="slides/slide48.xml"/><Relationship Id="rId46" Type="http://schemas.openxmlformats.org/officeDocument/2006/relationships/slide" Target="slides/slide56.xml"/><Relationship Id="rId20" Type="http://schemas.openxmlformats.org/officeDocument/2006/relationships/slide" Target="slides/slide28.xml"/><Relationship Id="rId41" Type="http://schemas.openxmlformats.org/officeDocument/2006/relationships/slide" Target="slides/slide51.xml"/><Relationship Id="rId1" Type="http://schemas.openxmlformats.org/officeDocument/2006/relationships/slide" Target="slides/slide6.xml"/><Relationship Id="rId6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1"/>
          <p:cNvSpPr>
            <a:spLocks noChangeArrowheads="1"/>
          </p:cNvSpPr>
          <p:nvPr/>
        </p:nvSpPr>
        <p:spPr bwMode="auto">
          <a:xfrm>
            <a:off x="6249988" y="8609013"/>
            <a:ext cx="449262" cy="21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23" name="Rectangle 12"/>
          <p:cNvSpPr>
            <a:spLocks noChangeArrowheads="1"/>
          </p:cNvSpPr>
          <p:nvPr/>
        </p:nvSpPr>
        <p:spPr bwMode="auto">
          <a:xfrm>
            <a:off x="57150" y="8785225"/>
            <a:ext cx="2619375" cy="347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667" tIns="50185" rIns="95667" bIns="50185">
            <a:spAutoFit/>
          </a:bodyPr>
          <a:lstStyle/>
          <a:p>
            <a:pPr algn="l" defTabSz="611188">
              <a:lnSpc>
                <a:spcPct val="100000"/>
              </a:lnSpc>
              <a:tabLst>
                <a:tab pos="2387600" algn="l"/>
                <a:tab pos="4830763" algn="l"/>
              </a:tabLst>
            </a:pPr>
            <a:r>
              <a:rPr lang="es-ES" sz="800"/>
              <a:t>© 2006 Cisco Systems, Inc. Todos los derechos reservados.</a:t>
            </a:r>
          </a:p>
          <a:p>
            <a:pPr algn="l" defTabSz="611188">
              <a:lnSpc>
                <a:spcPct val="100000"/>
              </a:lnSpc>
              <a:tabLst>
                <a:tab pos="2387600" algn="l"/>
                <a:tab pos="4830763" algn="l"/>
              </a:tabLst>
            </a:pPr>
            <a:r>
              <a:rPr lang="es-ES" sz="800"/>
              <a:t>Presentation_ID.scr</a:t>
            </a:r>
          </a:p>
        </p:txBody>
      </p:sp>
      <p:sp>
        <p:nvSpPr>
          <p:cNvPr id="5124" name="Line 13"/>
          <p:cNvSpPr>
            <a:spLocks noChangeShapeType="1"/>
          </p:cNvSpPr>
          <p:nvPr/>
        </p:nvSpPr>
        <p:spPr bwMode="auto">
          <a:xfrm>
            <a:off x="152400" y="8799513"/>
            <a:ext cx="665321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25" name="Rectangle 14"/>
          <p:cNvSpPr>
            <a:spLocks noChangeArrowheads="1"/>
          </p:cNvSpPr>
          <p:nvPr/>
        </p:nvSpPr>
        <p:spPr bwMode="auto">
          <a:xfrm>
            <a:off x="5929313" y="8680450"/>
            <a:ext cx="812800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819" tIns="0" rIns="18819" bIns="0" anchor="b"/>
          <a:lstStyle/>
          <a:p>
            <a:pPr algn="r" defTabSz="903288">
              <a:lnSpc>
                <a:spcPct val="100000"/>
              </a:lnSpc>
            </a:pPr>
            <a:fld id="{22244E67-557B-7741-B9F5-F61AA18495DF}" type="slidenum">
              <a:rPr lang="en-US" sz="800"/>
              <a:pPr algn="r" defTabSz="903288">
                <a:lnSpc>
                  <a:spcPct val="100000"/>
                </a:lnSpc>
              </a:pPr>
              <a:t>‹Nº›</a:t>
            </a:fld>
            <a:endParaRPr lang="es-ES" sz="800"/>
          </a:p>
        </p:txBody>
      </p:sp>
    </p:spTree>
    <p:extLst>
      <p:ext uri="{BB962C8B-B14F-4D97-AF65-F5344CB8AC3E}">
        <p14:creationId xmlns:p14="http://schemas.microsoft.com/office/powerpoint/2010/main" val="21810151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8"/>
          <p:cNvSpPr>
            <a:spLocks noChangeArrowheads="1"/>
          </p:cNvSpPr>
          <p:nvPr/>
        </p:nvSpPr>
        <p:spPr bwMode="auto">
          <a:xfrm>
            <a:off x="6249988" y="8609013"/>
            <a:ext cx="449262" cy="21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147" name="Rectangle 9"/>
          <p:cNvSpPr>
            <a:spLocks noChangeArrowheads="1"/>
          </p:cNvSpPr>
          <p:nvPr/>
        </p:nvSpPr>
        <p:spPr bwMode="auto">
          <a:xfrm>
            <a:off x="57150" y="8785225"/>
            <a:ext cx="3143250" cy="347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5667" tIns="50185" rIns="95667" bIns="50185">
            <a:spAutoFit/>
          </a:bodyPr>
          <a:lstStyle/>
          <a:p>
            <a:pPr algn="l" defTabSz="611188">
              <a:lnSpc>
                <a:spcPct val="100000"/>
              </a:lnSpc>
              <a:tabLst>
                <a:tab pos="2387600" algn="l"/>
                <a:tab pos="4830763" algn="l"/>
              </a:tabLst>
            </a:pPr>
            <a:r>
              <a:rPr lang="es-ES" sz="800" dirty="0"/>
              <a:t>© 2006 Cisco </a:t>
            </a:r>
            <a:r>
              <a:rPr lang="es-ES" sz="800" dirty="0" err="1"/>
              <a:t>Systems</a:t>
            </a:r>
            <a:r>
              <a:rPr lang="es-ES" sz="800" dirty="0"/>
              <a:t>, Inc. Todos los derechos reservados.</a:t>
            </a:r>
          </a:p>
          <a:p>
            <a:pPr algn="l" defTabSz="611188">
              <a:lnSpc>
                <a:spcPct val="100000"/>
              </a:lnSpc>
              <a:tabLst>
                <a:tab pos="2387600" algn="l"/>
                <a:tab pos="4830763" algn="l"/>
              </a:tabLst>
            </a:pPr>
            <a:r>
              <a:rPr lang="es-ES" sz="800" dirty="0" err="1"/>
              <a:t>Presentation_ID.scr</a:t>
            </a:r>
            <a:endParaRPr lang="es-ES" sz="800" dirty="0"/>
          </a:p>
        </p:txBody>
      </p:sp>
      <p:sp>
        <p:nvSpPr>
          <p:cNvPr id="6148" name="Line 10"/>
          <p:cNvSpPr>
            <a:spLocks noChangeShapeType="1"/>
          </p:cNvSpPr>
          <p:nvPr/>
        </p:nvSpPr>
        <p:spPr bwMode="auto">
          <a:xfrm>
            <a:off x="152400" y="8799513"/>
            <a:ext cx="665321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3307" name="Rectangle 11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929313" y="8680450"/>
            <a:ext cx="812800" cy="287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8819" tIns="0" rIns="18819" bIns="0" numCol="1" anchor="b" anchorCtr="0" compatLnSpc="1">
            <a:prstTxWarp prst="textNoShape">
              <a:avLst/>
            </a:prstTxWarp>
          </a:bodyPr>
          <a:lstStyle>
            <a:lvl1pPr algn="r" defTabSz="903288">
              <a:lnSpc>
                <a:spcPct val="100000"/>
              </a:lnSpc>
              <a:defRPr sz="800" smtClean="0">
                <a:cs typeface="+mn-cs"/>
              </a:defRPr>
            </a:lvl1pPr>
          </a:lstStyle>
          <a:p>
            <a:pPr>
              <a:defRPr/>
            </a:pPr>
            <a:fld id="{F4CE0E46-7F05-B940-8356-5580BE265E49}" type="slidenum">
              <a:rPr lang="en-US"/>
              <a:pPr>
                <a:defRPr/>
              </a:pPr>
              <a:t>‹Nº›</a:t>
            </a:fld>
            <a:endParaRPr lang="es-ES"/>
          </a:p>
        </p:txBody>
      </p:sp>
      <p:sp>
        <p:nvSpPr>
          <p:cNvPr id="6150" name="Rectangle 12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873125" y="244475"/>
            <a:ext cx="5321300" cy="399097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o="urn:schemas-microsoft-com:office:office" xmlns:v="urn:schemas-microsoft-com:vml" xmlns:wp="http://schemas.openxmlformats.org/drawingml/2006/powerpointprocessingDrawing" xmlns:wne="http://schemas.microsoft.com/office/powerpoint/2006/powerpointml" xmlns:cdr="http://schemas.openxmlformats.org/drawingml/2006/chartDrawing" xmlns:dgm="http://schemas.openxmlformats.org/drawingml/2006/diagram" xmlns:c="http://schemas.openxmlformats.org/drawingml/2006/chart" xmlns:a14="http://schemas.microsoft.com/office/drawing/2010/main" xmlns:mc="http://schemas.openxmlformats.org/markup-compatibility/2006" xmlns:ma14="http://schemas.microsoft.com/office/mac/drawingml/2011/main" val="1"/>
            </a:ext>
          </a:extLst>
        </p:spPr>
      </p:sp>
      <p:sp>
        <p:nvSpPr>
          <p:cNvPr id="183309" name="Rectangle 13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68350" y="4378325"/>
            <a:ext cx="5468938" cy="4252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667" tIns="50185" rIns="95667" bIns="5018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Body Text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264605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112713" indent="-112713" algn="l" defTabSz="1020763" rtl="0" eaLnBrk="0" fontAlgn="base" hangingPunct="0">
      <a:lnSpc>
        <a:spcPct val="90000"/>
      </a:lnSpc>
      <a:spcBef>
        <a:spcPct val="50000"/>
      </a:spcBef>
      <a:spcAft>
        <a:spcPct val="0"/>
      </a:spcAft>
      <a:buSzPct val="100000"/>
      <a:buChar char="•"/>
      <a:defRPr sz="12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82600" indent="-120650" algn="l" defTabSz="1020763" rtl="0" eaLnBrk="0" fontAlgn="base" hangingPunct="0">
      <a:lnSpc>
        <a:spcPct val="90000"/>
      </a:lnSpc>
      <a:spcBef>
        <a:spcPct val="35000"/>
      </a:spcBef>
      <a:spcAft>
        <a:spcPct val="0"/>
      </a:spcAft>
      <a:buSzPct val="100000"/>
      <a:buChar char="•"/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2pPr>
    <a:lvl3pPr marL="966788" algn="l" defTabSz="1020763" rtl="0" eaLnBrk="0" fontAlgn="base" hangingPunct="0">
      <a:lnSpc>
        <a:spcPct val="90000"/>
      </a:lnSpc>
      <a:spcBef>
        <a:spcPct val="35000"/>
      </a:spcBef>
      <a:spcAft>
        <a:spcPct val="0"/>
      </a:spcAft>
      <a:buSzPct val="100000"/>
      <a:buChar char="•"/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3pPr>
    <a:lvl4pPr marL="1449388" algn="l" defTabSz="1020763" rtl="0" eaLnBrk="0" fontAlgn="base" hangingPunct="0">
      <a:lnSpc>
        <a:spcPct val="90000"/>
      </a:lnSpc>
      <a:spcBef>
        <a:spcPct val="35000"/>
      </a:spcBef>
      <a:spcAft>
        <a:spcPct val="0"/>
      </a:spcAft>
      <a:buSzPct val="100000"/>
      <a:buChar char="•"/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4pPr>
    <a:lvl5pPr marL="1931988" algn="l" defTabSz="1020763" rtl="0" eaLnBrk="0" fontAlgn="base" hangingPunct="0">
      <a:lnSpc>
        <a:spcPct val="90000"/>
      </a:lnSpc>
      <a:spcBef>
        <a:spcPct val="35000"/>
      </a:spcBef>
      <a:spcAft>
        <a:spcPct val="0"/>
      </a:spcAft>
      <a:buSzPct val="100000"/>
      <a:buChar char="•"/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602A389-8690-465F-BB28-DC61C90E42E7}" type="slidenum">
              <a:rPr lang="en-US" smtClean="0"/>
              <a:pPr/>
              <a:t>1</a:t>
            </a:fld>
            <a:endParaRPr lang="es-ES" dirty="0"/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04813" y="4378325"/>
            <a:ext cx="6121400" cy="4252913"/>
          </a:xfrm>
          <a:noFill/>
          <a:ln/>
        </p:spPr>
        <p:txBody>
          <a:bodyPr/>
          <a:lstStyle/>
          <a:p>
            <a:pPr>
              <a:buFontTx/>
              <a:buNone/>
            </a:pPr>
            <a:r>
              <a:rPr lang="es-ES" b="0" dirty="0"/>
              <a:t>Programa Cisco Networking Academy</a:t>
            </a:r>
          </a:p>
          <a:p>
            <a:pPr>
              <a:buFontTx/>
              <a:buNone/>
            </a:pPr>
            <a:r>
              <a:rPr lang="es-ES" b="0" dirty="0"/>
              <a:t>Routing and Switching Essentials v6.0</a:t>
            </a:r>
          </a:p>
          <a:p>
            <a:pPr>
              <a:buFontTx/>
              <a:buNone/>
            </a:pPr>
            <a:r>
              <a:rPr lang="es-ES" sz="1200" b="0" dirty="0"/>
              <a:t>Capítulo 1: Routing dinámico</a:t>
            </a:r>
            <a:endParaRPr lang="es-ES" b="0" dirty="0"/>
          </a:p>
        </p:txBody>
      </p:sp>
    </p:spTree>
    <p:extLst>
      <p:ext uri="{BB962C8B-B14F-4D97-AF65-F5344CB8AC3E}">
        <p14:creationId xmlns:p14="http://schemas.microsoft.com/office/powerpoint/2010/main" val="28677331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10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endParaRPr lang="es-ES" dirty="0"/>
          </a:p>
          <a:p>
            <a:pPr>
              <a:buFontTx/>
              <a:buNone/>
            </a:pPr>
            <a:r>
              <a:rPr lang="es-ES" b="0" dirty="0"/>
              <a:t>1.1 – Configuración inicial del router</a:t>
            </a:r>
          </a:p>
          <a:p>
            <a:pPr>
              <a:buFontTx/>
              <a:buNone/>
            </a:pPr>
            <a:r>
              <a:rPr lang="es-ES" b="0" baseline="0" dirty="0"/>
              <a:t>1.1.2 – Conectar dispositivos</a:t>
            </a:r>
            <a:endParaRPr lang="es-ES" dirty="0"/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/>
              <a:t>1.1.2.1 – </a:t>
            </a:r>
            <a:r>
              <a:rPr lang="es-ES" dirty="0">
                <a:latin typeface="Arial" charset="0"/>
              </a:rPr>
              <a:t>Conexión a una red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893950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11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s-ES" b="0" dirty="0"/>
              <a:t>1.1 – Configuración inicial del router</a:t>
            </a:r>
          </a:p>
          <a:p>
            <a:pPr>
              <a:buFontTx/>
              <a:buNone/>
            </a:pPr>
            <a:r>
              <a:rPr lang="es-ES" b="0" baseline="0" dirty="0"/>
              <a:t>1.1.2 – Conectar dispositivos</a:t>
            </a:r>
            <a:endParaRPr lang="es-ES" dirty="0"/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/>
              <a:t>1.1.2.2 – </a:t>
            </a:r>
            <a:r>
              <a:rPr lang="es-ES" dirty="0" err="1"/>
              <a:t>Gateways</a:t>
            </a:r>
            <a:r>
              <a:rPr lang="es-ES" dirty="0"/>
              <a:t> predeterminados</a:t>
            </a:r>
          </a:p>
        </p:txBody>
      </p:sp>
    </p:spTree>
    <p:extLst>
      <p:ext uri="{BB962C8B-B14F-4D97-AF65-F5344CB8AC3E}">
        <p14:creationId xmlns:p14="http://schemas.microsoft.com/office/powerpoint/2010/main" val="20995800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12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s-ES" b="0" dirty="0"/>
              <a:t>1.1 – Configuración inicial del router</a:t>
            </a:r>
          </a:p>
          <a:p>
            <a:pPr>
              <a:buFontTx/>
              <a:buNone/>
            </a:pPr>
            <a:r>
              <a:rPr lang="es-ES" b="0" baseline="0" dirty="0"/>
              <a:t>1.1.2 – Conectar dispositivos</a:t>
            </a:r>
            <a:endParaRPr lang="es-E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1.1.2.3 – </a:t>
            </a:r>
            <a:r>
              <a:rPr lang="es-ES" dirty="0">
                <a:latin typeface="Arial" charset="0"/>
              </a:rPr>
              <a:t>Documentar la asignación de direcciones de red</a:t>
            </a:r>
            <a:endParaRPr lang="es-E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0666384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13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s-ES" b="0" dirty="0"/>
              <a:t>1.1 – Configuración inicial del router</a:t>
            </a:r>
          </a:p>
          <a:p>
            <a:pPr>
              <a:buFontTx/>
              <a:buNone/>
            </a:pPr>
            <a:r>
              <a:rPr lang="es-ES" b="0" baseline="0" dirty="0"/>
              <a:t>1.1.2 – Conectar dispositivos</a:t>
            </a:r>
            <a:endParaRPr lang="es-E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1.1.2.4 – </a:t>
            </a:r>
            <a:r>
              <a:rPr lang="es-ES" dirty="0">
                <a:latin typeface="Arial" charset="0"/>
              </a:rPr>
              <a:t>Habilitar IP en un host</a:t>
            </a:r>
            <a:endParaRPr lang="es-E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43115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14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s-ES" b="0" dirty="0"/>
              <a:t>1.1 – Configuración inicial del router</a:t>
            </a:r>
          </a:p>
          <a:p>
            <a:pPr>
              <a:buFontTx/>
              <a:buNone/>
            </a:pPr>
            <a:r>
              <a:rPr lang="es-ES" b="0" baseline="0" dirty="0"/>
              <a:t>1.1.2 – Conectar dispositivos</a:t>
            </a:r>
            <a:endParaRPr lang="es-E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1.1.2.4 – </a:t>
            </a:r>
            <a:r>
              <a:rPr lang="es-ES" dirty="0">
                <a:latin typeface="Arial" charset="0"/>
              </a:rPr>
              <a:t>Habilitar IP en un host</a:t>
            </a:r>
            <a:endParaRPr lang="es-E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endParaRPr lang="es-E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589352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15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s-ES" b="0" dirty="0"/>
              <a:t>1.1 – Configuración inicial del router</a:t>
            </a:r>
          </a:p>
          <a:p>
            <a:pPr>
              <a:buFontTx/>
              <a:buNone/>
            </a:pPr>
            <a:r>
              <a:rPr lang="es-ES" b="0" baseline="0" dirty="0"/>
              <a:t>1.1.2 – Conectar dispositivos</a:t>
            </a:r>
            <a:endParaRPr lang="es-E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1.1.2.4 – </a:t>
            </a:r>
            <a:r>
              <a:rPr lang="es-ES" dirty="0">
                <a:latin typeface="Arial" charset="0"/>
              </a:rPr>
              <a:t>Habilitar IP en un host</a:t>
            </a:r>
            <a:endParaRPr lang="es-E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endParaRPr lang="es-E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580480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16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s-ES" b="0" dirty="0"/>
              <a:t>1.1 – Configuración inicial del router</a:t>
            </a:r>
          </a:p>
          <a:p>
            <a:pPr>
              <a:buFontTx/>
              <a:buNone/>
            </a:pPr>
            <a:r>
              <a:rPr lang="es-ES" b="0" baseline="0" dirty="0"/>
              <a:t>1.1.2 – Conectar dispositivos</a:t>
            </a:r>
            <a:endParaRPr lang="es-ES" dirty="0"/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/>
              <a:t>1.1.2.5 – </a:t>
            </a:r>
            <a:r>
              <a:rPr lang="es-ES" dirty="0">
                <a:latin typeface="Arial" charset="0"/>
              </a:rPr>
              <a:t>Indicadores LED de los dispositivos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021748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17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s-ES" b="0" dirty="0"/>
              <a:t>1.1 – Configuración inicial del router</a:t>
            </a:r>
          </a:p>
          <a:p>
            <a:pPr>
              <a:buFontTx/>
              <a:buNone/>
            </a:pPr>
            <a:r>
              <a:rPr lang="es-ES" b="0" baseline="0" dirty="0"/>
              <a:t>1.1.2 – Conectar dispositivos</a:t>
            </a:r>
            <a:endParaRPr lang="es-E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1.1.2.6 – </a:t>
            </a:r>
            <a:r>
              <a:rPr lang="es-ES" b="0" dirty="0">
                <a:effectLst/>
              </a:rPr>
              <a:t>Acceso a la consola</a:t>
            </a:r>
          </a:p>
          <a:p>
            <a:pPr>
              <a:lnSpc>
                <a:spcPct val="80000"/>
              </a:lnSpc>
              <a:buFontTx/>
              <a:buNone/>
            </a:pPr>
            <a:endParaRPr lang="es-E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478786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18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s-ES" b="0" dirty="0"/>
              <a:t>1.1 – Configuración inicial del router</a:t>
            </a:r>
          </a:p>
          <a:p>
            <a:pPr>
              <a:buFontTx/>
              <a:buNone/>
            </a:pPr>
            <a:r>
              <a:rPr lang="es-ES" b="0" baseline="0" dirty="0"/>
              <a:t>1.1.2 – Conectar dispositivos</a:t>
            </a:r>
            <a:endParaRPr lang="es-E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/>
              <a:t>1.1.2.7 – </a:t>
            </a:r>
            <a:r>
              <a:rPr lang="es-ES" dirty="0">
                <a:latin typeface="Arial" charset="0"/>
              </a:rPr>
              <a:t>Habilitar IP en un switch</a:t>
            </a:r>
          </a:p>
        </p:txBody>
      </p:sp>
    </p:spTree>
    <p:extLst>
      <p:ext uri="{BB962C8B-B14F-4D97-AF65-F5344CB8AC3E}">
        <p14:creationId xmlns:p14="http://schemas.microsoft.com/office/powerpoint/2010/main" val="116808572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19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s-ES" b="0" dirty="0"/>
              <a:t>1.1 – Configuración inicial del router</a:t>
            </a:r>
          </a:p>
          <a:p>
            <a:pPr>
              <a:buFontTx/>
              <a:buNone/>
            </a:pPr>
            <a:r>
              <a:rPr lang="es-ES" b="0" baseline="0" dirty="0"/>
              <a:t>1.1.3 – Funcionamiento del router</a:t>
            </a:r>
            <a:endParaRPr lang="es-ES" dirty="0">
              <a:latin typeface="Arial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/>
              <a:t>1.1.3.1 – </a:t>
            </a:r>
            <a:r>
              <a:rPr lang="es-ES" dirty="0">
                <a:latin typeface="Arial" charset="0"/>
              </a:rPr>
              <a:t>Configurar los parámetros básicos de un router </a:t>
            </a:r>
            <a:endParaRPr lang="es-ES" dirty="0"/>
          </a:p>
          <a:p>
            <a:pPr>
              <a:lnSpc>
                <a:spcPct val="80000"/>
              </a:lnSpc>
              <a:buFontTx/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799587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2906053-E8A2-4DAD-B57C-C8945C1AD1DD}" type="slidenum">
              <a:rPr lang="en-US" smtClean="0"/>
              <a:pPr/>
              <a:t>2</a:t>
            </a:fld>
            <a:endParaRPr lang="es-ES" dirty="0"/>
          </a:p>
        </p:txBody>
      </p:sp>
      <p:sp>
        <p:nvSpPr>
          <p:cNvPr id="34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buFontTx/>
              <a:buNone/>
            </a:pPr>
            <a:r>
              <a:rPr lang="es-ES" b="0" dirty="0"/>
              <a:t>1.1 </a:t>
            </a:r>
            <a:r>
              <a:rPr lang="es-ES" dirty="0"/>
              <a:t>–</a:t>
            </a:r>
            <a:r>
              <a:rPr lang="es-ES" b="0" dirty="0"/>
              <a:t> Configuración inicial del router</a:t>
            </a:r>
          </a:p>
          <a:p>
            <a:pPr>
              <a:buFontTx/>
              <a:buNone/>
            </a:pPr>
            <a:r>
              <a:rPr lang="es-ES" b="0" baseline="0" dirty="0"/>
              <a:t>1.1.1 </a:t>
            </a:r>
            <a:r>
              <a:rPr lang="es-ES" dirty="0"/>
              <a:t>–</a:t>
            </a:r>
            <a:r>
              <a:rPr lang="es-ES" b="0" baseline="0" dirty="0"/>
              <a:t> Funciones de un router</a:t>
            </a:r>
            <a:endParaRPr lang="es-ES" b="0" dirty="0"/>
          </a:p>
          <a:p>
            <a:pPr>
              <a:buFontTx/>
              <a:buNone/>
            </a:pPr>
            <a:r>
              <a:rPr lang="es-ES" b="0" dirty="0"/>
              <a:t>1.1.1.1 </a:t>
            </a:r>
            <a:r>
              <a:rPr lang="es-ES" dirty="0"/>
              <a:t>–</a:t>
            </a:r>
            <a:r>
              <a:rPr lang="es-ES" b="0" dirty="0"/>
              <a:t> Características de una red</a:t>
            </a:r>
          </a:p>
          <a:p>
            <a:pPr>
              <a:buFontTx/>
              <a:buNone/>
            </a:pPr>
            <a:endParaRPr lang="es-ES" b="1" dirty="0"/>
          </a:p>
        </p:txBody>
      </p:sp>
    </p:spTree>
    <p:extLst>
      <p:ext uri="{BB962C8B-B14F-4D97-AF65-F5344CB8AC3E}">
        <p14:creationId xmlns:p14="http://schemas.microsoft.com/office/powerpoint/2010/main" val="243096233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20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s-ES" b="0" dirty="0"/>
              <a:t>1.1 – Configuración inicial del router</a:t>
            </a:r>
          </a:p>
          <a:p>
            <a:pPr>
              <a:buFontTx/>
              <a:buNone/>
            </a:pPr>
            <a:r>
              <a:rPr lang="es-ES" b="0" baseline="0" dirty="0"/>
              <a:t>1.1.3 – Funcionamiento del router</a:t>
            </a:r>
            <a:endParaRPr lang="es-ES" dirty="0"/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/>
              <a:t>1.1.3.2 – Configurar una interfaz de </a:t>
            </a:r>
            <a:r>
              <a:rPr lang="es-ES" dirty="0" err="1"/>
              <a:t>router</a:t>
            </a:r>
            <a:r>
              <a:rPr lang="es-ES" dirty="0"/>
              <a:t> IPv4</a:t>
            </a:r>
          </a:p>
        </p:txBody>
      </p:sp>
    </p:spTree>
    <p:extLst>
      <p:ext uri="{BB962C8B-B14F-4D97-AF65-F5344CB8AC3E}">
        <p14:creationId xmlns:p14="http://schemas.microsoft.com/office/powerpoint/2010/main" val="250675152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21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s-ES" b="0" dirty="0"/>
              <a:t>1.1 – Configuración inicial del router</a:t>
            </a:r>
          </a:p>
          <a:p>
            <a:pPr>
              <a:buFontTx/>
              <a:buNone/>
            </a:pPr>
            <a:r>
              <a:rPr lang="es-ES" b="0" baseline="0" dirty="0"/>
              <a:t>1.1.3 – Funcionamiento del router</a:t>
            </a:r>
            <a:endParaRPr lang="es-ES" dirty="0"/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/>
              <a:t>1.1.3.3 – Configurar una interfaz de </a:t>
            </a:r>
            <a:r>
              <a:rPr lang="es-ES" dirty="0" err="1"/>
              <a:t>router</a:t>
            </a:r>
            <a:r>
              <a:rPr lang="es-ES" dirty="0"/>
              <a:t> IPv6</a:t>
            </a:r>
          </a:p>
        </p:txBody>
      </p:sp>
    </p:spTree>
    <p:extLst>
      <p:ext uri="{BB962C8B-B14F-4D97-AF65-F5344CB8AC3E}">
        <p14:creationId xmlns:p14="http://schemas.microsoft.com/office/powerpoint/2010/main" val="318561479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22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s-ES" b="0" dirty="0"/>
              <a:t>1.1 – Configuración inicial del router</a:t>
            </a:r>
          </a:p>
          <a:p>
            <a:pPr>
              <a:buFontTx/>
              <a:buNone/>
            </a:pPr>
            <a:r>
              <a:rPr lang="es-ES" b="0" baseline="0" dirty="0"/>
              <a:t>1.1.3 – Funcionamiento del router</a:t>
            </a:r>
            <a:endParaRPr lang="es-ES" dirty="0">
              <a:latin typeface="Arial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/>
              <a:t>1.1.3.3 – Configurar una interfaz de </a:t>
            </a:r>
            <a:r>
              <a:rPr lang="es-ES" dirty="0" err="1"/>
              <a:t>router</a:t>
            </a:r>
            <a:r>
              <a:rPr lang="es-ES" dirty="0"/>
              <a:t> IPv6 (continuación)</a:t>
            </a:r>
          </a:p>
        </p:txBody>
      </p:sp>
    </p:spTree>
    <p:extLst>
      <p:ext uri="{BB962C8B-B14F-4D97-AF65-F5344CB8AC3E}">
        <p14:creationId xmlns:p14="http://schemas.microsoft.com/office/powerpoint/2010/main" val="260373690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23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s-ES" b="0" dirty="0"/>
              <a:t>1.1 – Configuración inicial del router</a:t>
            </a:r>
          </a:p>
          <a:p>
            <a:pPr>
              <a:buFontTx/>
              <a:buNone/>
            </a:pPr>
            <a:r>
              <a:rPr lang="es-ES" b="0" baseline="0" dirty="0"/>
              <a:t>1.1.3 – Funcionamiento del router</a:t>
            </a:r>
            <a:endParaRPr lang="es-ES" dirty="0">
              <a:latin typeface="Arial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/>
              <a:t>1.1.3.4 – Configurar una interfaz de </a:t>
            </a:r>
            <a:r>
              <a:rPr lang="es-ES" dirty="0" err="1"/>
              <a:t>loopback</a:t>
            </a:r>
            <a:r>
              <a:rPr lang="es-ES" dirty="0"/>
              <a:t> IPv4</a:t>
            </a:r>
          </a:p>
        </p:txBody>
      </p:sp>
    </p:spTree>
    <p:extLst>
      <p:ext uri="{BB962C8B-B14F-4D97-AF65-F5344CB8AC3E}">
        <p14:creationId xmlns:p14="http://schemas.microsoft.com/office/powerpoint/2010/main" val="76826000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24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s-ES" b="0" dirty="0"/>
              <a:t>1.1 – Configuración inicial del router</a:t>
            </a:r>
          </a:p>
          <a:p>
            <a:pPr>
              <a:buFontTx/>
              <a:buNone/>
            </a:pPr>
            <a:r>
              <a:rPr lang="es-ES" b="0" baseline="0" dirty="0"/>
              <a:t>1.1.4 – Verificar la conectividad de redes conectadas directamente</a:t>
            </a:r>
            <a:endParaRPr lang="es-ES" dirty="0"/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/>
              <a:t>1.1.4.1 – Verificar la configuración de la interfaz</a:t>
            </a:r>
          </a:p>
        </p:txBody>
      </p:sp>
    </p:spTree>
    <p:extLst>
      <p:ext uri="{BB962C8B-B14F-4D97-AF65-F5344CB8AC3E}">
        <p14:creationId xmlns:p14="http://schemas.microsoft.com/office/powerpoint/2010/main" val="231499828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25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s-ES" b="0" dirty="0"/>
              <a:t>1.1 – Configuración inicial del router</a:t>
            </a:r>
          </a:p>
          <a:p>
            <a:pPr>
              <a:buFontTx/>
              <a:buNone/>
            </a:pPr>
            <a:r>
              <a:rPr lang="es-ES" b="0" baseline="0" dirty="0"/>
              <a:t>1.1.4 – Verificar la conectividad de redes conectadas directamente</a:t>
            </a:r>
            <a:endParaRPr lang="es-ES" dirty="0"/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/>
              <a:t>1.1.4.1 – Verificar la configuración de la interfaz (continuación)</a:t>
            </a:r>
          </a:p>
        </p:txBody>
      </p:sp>
    </p:spTree>
    <p:extLst>
      <p:ext uri="{BB962C8B-B14F-4D97-AF65-F5344CB8AC3E}">
        <p14:creationId xmlns:p14="http://schemas.microsoft.com/office/powerpoint/2010/main" val="162246042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26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s-ES" b="0" dirty="0"/>
              <a:t>1.1 – Configuración inicial del router</a:t>
            </a:r>
          </a:p>
          <a:p>
            <a:pPr>
              <a:buFontTx/>
              <a:buNone/>
            </a:pPr>
            <a:r>
              <a:rPr lang="es-ES" b="0" baseline="0" dirty="0"/>
              <a:t>1.1.4 – Verificar la conectividad de redes conectadas directamente</a:t>
            </a:r>
            <a:endParaRPr lang="es-ES" dirty="0"/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/>
              <a:t>1.1.4.2 – Verificar la configuración de una interfaz IPv6</a:t>
            </a:r>
          </a:p>
        </p:txBody>
      </p:sp>
    </p:spTree>
    <p:extLst>
      <p:ext uri="{BB962C8B-B14F-4D97-AF65-F5344CB8AC3E}">
        <p14:creationId xmlns:p14="http://schemas.microsoft.com/office/powerpoint/2010/main" val="357016451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2906053-E8A2-4DAD-B57C-C8945C1AD1DD}" type="slidenum">
              <a:rPr lang="en-US" smtClean="0"/>
              <a:pPr/>
              <a:t>27</a:t>
            </a:fld>
            <a:endParaRPr lang="es-ES" dirty="0"/>
          </a:p>
        </p:txBody>
      </p:sp>
      <p:sp>
        <p:nvSpPr>
          <p:cNvPr id="34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buFontTx/>
              <a:buNone/>
            </a:pPr>
            <a:r>
              <a:rPr lang="es-ES" b="0" dirty="0"/>
              <a:t>1.1 – Configuración inicial del router</a:t>
            </a:r>
          </a:p>
          <a:p>
            <a:pPr>
              <a:buFontTx/>
              <a:buNone/>
            </a:pPr>
            <a:r>
              <a:rPr lang="es-ES" b="0" baseline="0" dirty="0"/>
              <a:t>1.1.4 – Verificar la conectividad de redes conectadas directamente</a:t>
            </a:r>
            <a:endParaRPr lang="es-ES" dirty="0"/>
          </a:p>
          <a:p>
            <a:pPr marL="112713" marR="0" indent="-112713" algn="l" defTabSz="1020763" rtl="0" eaLnBrk="0" fontAlgn="base" latinLnBrk="0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s-ES" b="0" baseline="0" dirty="0"/>
              <a:t>1.1.4.3 – Filtrar la salida del comando show</a:t>
            </a:r>
            <a:endParaRPr lang="es-ES" b="0" dirty="0"/>
          </a:p>
        </p:txBody>
      </p:sp>
    </p:spTree>
    <p:extLst>
      <p:ext uri="{BB962C8B-B14F-4D97-AF65-F5344CB8AC3E}">
        <p14:creationId xmlns:p14="http://schemas.microsoft.com/office/powerpoint/2010/main" val="207717945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28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s-ES" b="0" dirty="0"/>
              <a:t>1.1 – Configuración inicial del router</a:t>
            </a:r>
          </a:p>
          <a:p>
            <a:pPr>
              <a:buFontTx/>
              <a:buNone/>
            </a:pPr>
            <a:r>
              <a:rPr lang="es-ES" b="0" baseline="0" dirty="0"/>
              <a:t>1.1.4 – Verificar la conectividad de redes conectadas directamente</a:t>
            </a:r>
            <a:endParaRPr lang="es-ES" dirty="0"/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/>
              <a:t>1.1.4.4 – Historial de comandos</a:t>
            </a:r>
          </a:p>
        </p:txBody>
      </p:sp>
    </p:spTree>
    <p:extLst>
      <p:ext uri="{BB962C8B-B14F-4D97-AF65-F5344CB8AC3E}">
        <p14:creationId xmlns:p14="http://schemas.microsoft.com/office/powerpoint/2010/main" val="69653592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602A389-8690-465F-BB28-DC61C90E42E7}" type="slidenum">
              <a:rPr lang="en-US" smtClean="0"/>
              <a:pPr/>
              <a:t>29</a:t>
            </a:fld>
            <a:endParaRPr lang="es-ES" dirty="0"/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04813" y="4378325"/>
            <a:ext cx="6121400" cy="4252913"/>
          </a:xfrm>
          <a:noFill/>
          <a:ln/>
        </p:spPr>
        <p:txBody>
          <a:bodyPr/>
          <a:lstStyle/>
          <a:p>
            <a:pPr>
              <a:buFontTx/>
              <a:buNone/>
            </a:pPr>
            <a:r>
              <a:rPr lang="es-ES" b="0" dirty="0"/>
              <a:t>1.2 – Decisiones de routing</a:t>
            </a:r>
          </a:p>
        </p:txBody>
      </p:sp>
    </p:spTree>
    <p:extLst>
      <p:ext uri="{BB962C8B-B14F-4D97-AF65-F5344CB8AC3E}">
        <p14:creationId xmlns:p14="http://schemas.microsoft.com/office/powerpoint/2010/main" val="21962705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2906053-E8A2-4DAD-B57C-C8945C1AD1DD}" type="slidenum">
              <a:rPr lang="en-US" smtClean="0"/>
              <a:pPr/>
              <a:t>3</a:t>
            </a:fld>
            <a:endParaRPr lang="es-ES" dirty="0"/>
          </a:p>
        </p:txBody>
      </p:sp>
      <p:sp>
        <p:nvSpPr>
          <p:cNvPr id="34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buFontTx/>
              <a:buNone/>
            </a:pPr>
            <a:r>
              <a:rPr lang="es-ES" b="0" dirty="0"/>
              <a:t>1.1 </a:t>
            </a:r>
            <a:r>
              <a:rPr lang="es-ES" dirty="0"/>
              <a:t>–</a:t>
            </a:r>
            <a:r>
              <a:rPr lang="es-ES" b="0" dirty="0"/>
              <a:t> Configuración inicial del router</a:t>
            </a:r>
          </a:p>
          <a:p>
            <a:pPr>
              <a:buFontTx/>
              <a:buNone/>
            </a:pPr>
            <a:r>
              <a:rPr lang="es-ES" b="0" baseline="0" dirty="0"/>
              <a:t>1.1.1 </a:t>
            </a:r>
            <a:r>
              <a:rPr lang="es-ES" dirty="0"/>
              <a:t>–</a:t>
            </a:r>
            <a:r>
              <a:rPr lang="es-ES" b="0" baseline="0" dirty="0"/>
              <a:t> Funciones de un router</a:t>
            </a:r>
            <a:endParaRPr lang="es-ES" b="0" dirty="0"/>
          </a:p>
          <a:p>
            <a:pPr>
              <a:buNone/>
              <a:defRPr/>
            </a:pPr>
            <a:r>
              <a:rPr lang="es-ES" b="0" dirty="0"/>
              <a:t>1.1.1.2 </a:t>
            </a:r>
            <a:r>
              <a:rPr lang="es-ES" dirty="0"/>
              <a:t>–</a:t>
            </a:r>
            <a:r>
              <a:rPr lang="es-ES" b="0" dirty="0"/>
              <a:t> ¿Por qué elegir el routing?</a:t>
            </a:r>
          </a:p>
          <a:p>
            <a:pPr marL="112713" marR="0" indent="-112713" algn="l" defTabSz="1020763" rtl="0" eaLnBrk="0" fontAlgn="base" latinLnBrk="0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endParaRPr lang="es-ES" b="1" dirty="0"/>
          </a:p>
          <a:p>
            <a:pPr>
              <a:buFontTx/>
              <a:buNone/>
            </a:pPr>
            <a:endParaRPr lang="es-ES" b="1" dirty="0"/>
          </a:p>
        </p:txBody>
      </p:sp>
    </p:spTree>
    <p:extLst>
      <p:ext uri="{BB962C8B-B14F-4D97-AF65-F5344CB8AC3E}">
        <p14:creationId xmlns:p14="http://schemas.microsoft.com/office/powerpoint/2010/main" val="412772640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30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s-ES" b="0" dirty="0"/>
              <a:t>1.2 – Decisiones de routing</a:t>
            </a:r>
          </a:p>
          <a:p>
            <a:pPr>
              <a:buFontTx/>
              <a:buNone/>
            </a:pPr>
            <a:r>
              <a:rPr lang="es-ES" b="0" baseline="0" dirty="0"/>
              <a:t>1.2.1 – Switching de paquetes entre redes</a:t>
            </a:r>
            <a:endParaRPr lang="es-ES" b="0" dirty="0"/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/>
              <a:t>1.2.1.1 – Función de </a:t>
            </a:r>
            <a:r>
              <a:rPr lang="es-ES" dirty="0" err="1"/>
              <a:t>switching</a:t>
            </a:r>
            <a:r>
              <a:rPr lang="es-ES" dirty="0"/>
              <a:t> de un </a:t>
            </a:r>
            <a:r>
              <a:rPr lang="es-ES" dirty="0" err="1"/>
              <a:t>router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8495657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31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s-ES" b="0" dirty="0"/>
              <a:t>1.2 – Decisiones de routing</a:t>
            </a:r>
          </a:p>
          <a:p>
            <a:pPr>
              <a:buFontTx/>
              <a:buNone/>
            </a:pPr>
            <a:r>
              <a:rPr lang="es-ES" b="0" baseline="0" dirty="0"/>
              <a:t>1.2.1 – Switching de paquetes entre redes</a:t>
            </a:r>
          </a:p>
          <a:p>
            <a:pPr>
              <a:buFontTx/>
              <a:buNone/>
            </a:pPr>
            <a:r>
              <a:rPr lang="es-ES" dirty="0"/>
              <a:t>1.2.1.2 – Enviar un paquete</a:t>
            </a:r>
          </a:p>
        </p:txBody>
      </p:sp>
    </p:spTree>
    <p:extLst>
      <p:ext uri="{BB962C8B-B14F-4D97-AF65-F5344CB8AC3E}">
        <p14:creationId xmlns:p14="http://schemas.microsoft.com/office/powerpoint/2010/main" val="326179994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32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s-ES" b="0" dirty="0"/>
              <a:t>1.2 – Decisiones de routing</a:t>
            </a:r>
          </a:p>
          <a:p>
            <a:pPr>
              <a:buFontTx/>
              <a:buNone/>
            </a:pPr>
            <a:r>
              <a:rPr lang="es-ES" b="0" baseline="0" dirty="0"/>
              <a:t>1.2.1 – Switching de paquetes entre redes</a:t>
            </a:r>
          </a:p>
          <a:p>
            <a:pPr>
              <a:buFontTx/>
              <a:buNone/>
            </a:pPr>
            <a:r>
              <a:rPr lang="es-ES" dirty="0"/>
              <a:t>1.2.1.3 – Reenviar al siguiente salto</a:t>
            </a:r>
          </a:p>
        </p:txBody>
      </p:sp>
    </p:spTree>
    <p:extLst>
      <p:ext uri="{BB962C8B-B14F-4D97-AF65-F5344CB8AC3E}">
        <p14:creationId xmlns:p14="http://schemas.microsoft.com/office/powerpoint/2010/main" val="233217371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33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s-ES" b="0" dirty="0"/>
              <a:t>1.2 – Decisiones de routing</a:t>
            </a:r>
          </a:p>
          <a:p>
            <a:pPr>
              <a:buFontTx/>
              <a:buNone/>
            </a:pPr>
            <a:r>
              <a:rPr lang="es-ES" b="0" baseline="0" dirty="0"/>
              <a:t>1.2.1 – Switching de paquetes entre redes</a:t>
            </a:r>
            <a:endParaRPr lang="es-ES" dirty="0"/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/>
              <a:t>1.2.1.4 – </a:t>
            </a:r>
            <a:r>
              <a:rPr lang="es-ES" dirty="0" err="1"/>
              <a:t>Routing</a:t>
            </a:r>
            <a:r>
              <a:rPr lang="es-ES" dirty="0"/>
              <a:t> de paquetes</a:t>
            </a:r>
          </a:p>
        </p:txBody>
      </p:sp>
    </p:spTree>
    <p:extLst>
      <p:ext uri="{BB962C8B-B14F-4D97-AF65-F5344CB8AC3E}">
        <p14:creationId xmlns:p14="http://schemas.microsoft.com/office/powerpoint/2010/main" val="72401522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34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s-ES" b="0" dirty="0"/>
              <a:t>1.2 – Decisiones de routing</a:t>
            </a:r>
          </a:p>
          <a:p>
            <a:pPr>
              <a:buFontTx/>
              <a:buNone/>
            </a:pPr>
            <a:r>
              <a:rPr lang="es-ES" b="0" baseline="0" dirty="0"/>
              <a:t>1.2.1 – Switching de paquetes entre redes</a:t>
            </a:r>
            <a:endParaRPr lang="es-ES" dirty="0"/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/>
              <a:t>1.2.1.5 – Llegar al destino</a:t>
            </a:r>
          </a:p>
        </p:txBody>
      </p:sp>
    </p:spTree>
    <p:extLst>
      <p:ext uri="{BB962C8B-B14F-4D97-AF65-F5344CB8AC3E}">
        <p14:creationId xmlns:p14="http://schemas.microsoft.com/office/powerpoint/2010/main" val="414250342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35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s-ES" b="0" dirty="0"/>
              <a:t>1.2 – Decisiones de routing</a:t>
            </a:r>
          </a:p>
          <a:p>
            <a:pPr>
              <a:buFontTx/>
              <a:buNone/>
            </a:pPr>
            <a:r>
              <a:rPr lang="es-ES" b="0" baseline="0" dirty="0"/>
              <a:t>1.2.2 – Determinación de rutas</a:t>
            </a:r>
            <a:endParaRPr lang="es-ES" dirty="0"/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/>
              <a:t>1.2.2.1 – Decisiones de </a:t>
            </a:r>
            <a:r>
              <a:rPr lang="es-ES" dirty="0" err="1"/>
              <a:t>routing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6476179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36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s-ES" b="0" dirty="0"/>
              <a:t>1.2 – Decisiones de routing</a:t>
            </a:r>
          </a:p>
          <a:p>
            <a:pPr>
              <a:buFontTx/>
              <a:buNone/>
            </a:pPr>
            <a:r>
              <a:rPr lang="es-ES" b="0" baseline="0" dirty="0"/>
              <a:t>1.2.2 – Determinación de rutas</a:t>
            </a:r>
            <a:endParaRPr lang="es-ES" dirty="0"/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/>
              <a:t>1.2.2.2 – La mejor ruta</a:t>
            </a:r>
          </a:p>
        </p:txBody>
      </p:sp>
    </p:spTree>
    <p:extLst>
      <p:ext uri="{BB962C8B-B14F-4D97-AF65-F5344CB8AC3E}">
        <p14:creationId xmlns:p14="http://schemas.microsoft.com/office/powerpoint/2010/main" val="1022135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37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s-ES" b="0" dirty="0"/>
              <a:t>1.2 – Decisiones de routing</a:t>
            </a:r>
          </a:p>
          <a:p>
            <a:pPr>
              <a:buFontTx/>
              <a:buNone/>
            </a:pPr>
            <a:r>
              <a:rPr lang="es-ES" b="0" baseline="0" dirty="0"/>
              <a:t>1.2.2 – Determinación de rutas</a:t>
            </a:r>
            <a:endParaRPr lang="es-ES" dirty="0"/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/>
              <a:t>1.2.2.3 – </a:t>
            </a:r>
            <a:r>
              <a:rPr lang="es-ES" dirty="0">
                <a:latin typeface="Arial" charset="0"/>
              </a:rPr>
              <a:t>Equilibrio de carga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6985293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38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s-ES" b="0" dirty="0"/>
              <a:t>1.2 – Decisiones de routing</a:t>
            </a:r>
          </a:p>
          <a:p>
            <a:pPr>
              <a:buFontTx/>
              <a:buNone/>
            </a:pPr>
            <a:r>
              <a:rPr lang="es-ES" b="0" baseline="0" dirty="0"/>
              <a:t>1.2.2 – Determinación de rutas</a:t>
            </a:r>
            <a:endParaRPr lang="es-ES" dirty="0"/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/>
              <a:t>1.2.2.4 – Distancia administrativa</a:t>
            </a:r>
          </a:p>
        </p:txBody>
      </p:sp>
    </p:spTree>
    <p:extLst>
      <p:ext uri="{BB962C8B-B14F-4D97-AF65-F5344CB8AC3E}">
        <p14:creationId xmlns:p14="http://schemas.microsoft.com/office/powerpoint/2010/main" val="418503657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602A389-8690-465F-BB28-DC61C90E42E7}" type="slidenum">
              <a:rPr lang="en-US" smtClean="0"/>
              <a:pPr/>
              <a:t>39</a:t>
            </a:fld>
            <a:endParaRPr lang="es-ES" dirty="0"/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04813" y="4378325"/>
            <a:ext cx="6121400" cy="4252913"/>
          </a:xfrm>
          <a:noFill/>
          <a:ln/>
        </p:spPr>
        <p:txBody>
          <a:bodyPr/>
          <a:lstStyle/>
          <a:p>
            <a:pPr>
              <a:buFontTx/>
              <a:buNone/>
            </a:pP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13880804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2906053-E8A2-4DAD-B57C-C8945C1AD1DD}" type="slidenum">
              <a:rPr lang="en-US" smtClean="0"/>
              <a:pPr/>
              <a:t>4</a:t>
            </a:fld>
            <a:endParaRPr lang="es-ES" dirty="0"/>
          </a:p>
        </p:txBody>
      </p:sp>
      <p:sp>
        <p:nvSpPr>
          <p:cNvPr id="34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buFontTx/>
              <a:buNone/>
            </a:pPr>
            <a:r>
              <a:rPr lang="es-ES" b="0" dirty="0"/>
              <a:t>1.1 </a:t>
            </a:r>
            <a:r>
              <a:rPr lang="es-ES" dirty="0"/>
              <a:t>–</a:t>
            </a:r>
            <a:r>
              <a:rPr lang="es-ES" b="0" dirty="0"/>
              <a:t> Configuración inicial del router</a:t>
            </a:r>
          </a:p>
          <a:p>
            <a:pPr>
              <a:buFontTx/>
              <a:buNone/>
            </a:pPr>
            <a:r>
              <a:rPr lang="es-ES" b="0" baseline="0" dirty="0"/>
              <a:t>1.1.1 </a:t>
            </a:r>
            <a:r>
              <a:rPr lang="es-ES" dirty="0"/>
              <a:t>–</a:t>
            </a:r>
            <a:r>
              <a:rPr lang="es-ES" b="0" baseline="0" dirty="0"/>
              <a:t> Funciones de un router</a:t>
            </a:r>
            <a:endParaRPr lang="es-ES" b="0" dirty="0"/>
          </a:p>
          <a:p>
            <a:pPr>
              <a:buNone/>
              <a:defRPr/>
            </a:pPr>
            <a:r>
              <a:rPr lang="es-ES" b="0" dirty="0"/>
              <a:t>1.1.1.3 </a:t>
            </a:r>
            <a:r>
              <a:rPr lang="es-ES" dirty="0"/>
              <a:t>–</a:t>
            </a:r>
            <a:r>
              <a:rPr lang="es-ES" b="0" dirty="0"/>
              <a:t> Los routers son computadoras</a:t>
            </a:r>
          </a:p>
          <a:p>
            <a:pPr marL="112713" marR="0" indent="-112713" algn="l" defTabSz="1020763" rtl="0" eaLnBrk="0" fontAlgn="base" latinLnBrk="0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endParaRPr lang="es-ES" b="1" dirty="0"/>
          </a:p>
          <a:p>
            <a:pPr>
              <a:buFontTx/>
              <a:buNone/>
            </a:pPr>
            <a:endParaRPr lang="es-ES" b="1" dirty="0"/>
          </a:p>
        </p:txBody>
      </p:sp>
    </p:spTree>
    <p:extLst>
      <p:ext uri="{BB962C8B-B14F-4D97-AF65-F5344CB8AC3E}">
        <p14:creationId xmlns:p14="http://schemas.microsoft.com/office/powerpoint/2010/main" val="347366744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40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dirty="0"/>
              <a:t>1.3 – Funcionamiento del </a:t>
            </a:r>
            <a:r>
              <a:rPr lang="es-ES" dirty="0" err="1"/>
              <a:t>router</a:t>
            </a:r>
            <a:endParaRPr lang="es-ES" dirty="0"/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/>
              <a:t>1.3.1 – Analizar la tabla de </a:t>
            </a:r>
            <a:r>
              <a:rPr lang="es-ES" dirty="0" err="1"/>
              <a:t>routing</a:t>
            </a:r>
            <a:endParaRPr lang="es-ES" dirty="0"/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/>
              <a:t>1.3.1.1 – La tabla de </a:t>
            </a:r>
            <a:r>
              <a:rPr lang="es-ES" dirty="0" err="1"/>
              <a:t>routing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7787636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41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dirty="0"/>
              <a:t>1.3 – Funcionamiento del </a:t>
            </a:r>
            <a:r>
              <a:rPr lang="es-ES" dirty="0" err="1"/>
              <a:t>router</a:t>
            </a:r>
            <a:endParaRPr lang="es-ES" dirty="0"/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/>
              <a:t>1.3.1 – Analizar la tabla de </a:t>
            </a:r>
            <a:r>
              <a:rPr lang="es-ES" dirty="0" err="1"/>
              <a:t>routing</a:t>
            </a:r>
            <a:endParaRPr lang="es-ES" dirty="0"/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/>
              <a:t>1.3.1.2 – Fuentes de la tabla de </a:t>
            </a:r>
            <a:r>
              <a:rPr lang="es-ES" dirty="0" err="1"/>
              <a:t>routing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1674857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42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dirty="0"/>
              <a:t>1.3 – Funcionamiento del </a:t>
            </a:r>
            <a:r>
              <a:rPr lang="es-ES" dirty="0" err="1"/>
              <a:t>router</a:t>
            </a:r>
            <a:endParaRPr lang="es-ES" dirty="0"/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/>
              <a:t>1.3.1 – Analizar la tabla de </a:t>
            </a:r>
            <a:r>
              <a:rPr lang="es-ES" dirty="0" err="1"/>
              <a:t>routing</a:t>
            </a:r>
            <a:endParaRPr lang="es-ES" dirty="0"/>
          </a:p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s-ES" dirty="0"/>
              <a:t>1.3.1.2 – Fuentes de la tabla de </a:t>
            </a:r>
            <a:r>
              <a:rPr lang="es-ES" dirty="0" err="1"/>
              <a:t>routing</a:t>
            </a:r>
            <a:r>
              <a:rPr lang="es-ES" dirty="0"/>
              <a:t> (continuación)</a:t>
            </a:r>
          </a:p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0754596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43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dirty="0"/>
              <a:t>1.3 – Funcionamiento del </a:t>
            </a:r>
            <a:r>
              <a:rPr lang="es-ES" dirty="0" err="1"/>
              <a:t>router</a:t>
            </a:r>
            <a:endParaRPr lang="es-ES" dirty="0"/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/>
              <a:t>1.3.1 – Analizar la tabla de </a:t>
            </a:r>
            <a:r>
              <a:rPr lang="es-ES" dirty="0" err="1"/>
              <a:t>routing</a:t>
            </a:r>
            <a:endParaRPr lang="es-ES" dirty="0"/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/>
              <a:t>1.3.1.3 – Entradas de </a:t>
            </a:r>
            <a:r>
              <a:rPr lang="es-ES" dirty="0" err="1"/>
              <a:t>routing</a:t>
            </a:r>
            <a:r>
              <a:rPr lang="es-ES" dirty="0"/>
              <a:t> para redes remotas</a:t>
            </a:r>
          </a:p>
        </p:txBody>
      </p:sp>
    </p:spTree>
    <p:extLst>
      <p:ext uri="{BB962C8B-B14F-4D97-AF65-F5344CB8AC3E}">
        <p14:creationId xmlns:p14="http://schemas.microsoft.com/office/powerpoint/2010/main" val="357518069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44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dirty="0"/>
              <a:t>1.3 – Funcionamiento del </a:t>
            </a:r>
            <a:r>
              <a:rPr lang="es-ES" dirty="0" err="1"/>
              <a:t>router</a:t>
            </a:r>
            <a:endParaRPr lang="es-ES" dirty="0"/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/>
              <a:t>1.3.2 – Rutas conectadas directamente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/>
              <a:t>1.3.2.1 – Interfaces conectadas directamente</a:t>
            </a:r>
          </a:p>
        </p:txBody>
      </p:sp>
    </p:spTree>
    <p:extLst>
      <p:ext uri="{BB962C8B-B14F-4D97-AF65-F5344CB8AC3E}">
        <p14:creationId xmlns:p14="http://schemas.microsoft.com/office/powerpoint/2010/main" val="207750411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45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dirty="0"/>
              <a:t>1.3 – Funcionamiento del </a:t>
            </a:r>
            <a:r>
              <a:rPr lang="es-ES" dirty="0" err="1"/>
              <a:t>router</a:t>
            </a:r>
            <a:endParaRPr lang="es-ES" dirty="0"/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/>
              <a:t>1.3.2 – Rutas conectadas directamente</a:t>
            </a:r>
          </a:p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s-ES" dirty="0"/>
              <a:t>1.3.2.2 – Entradas de la tabla de </a:t>
            </a:r>
            <a:r>
              <a:rPr lang="es-ES" dirty="0" err="1"/>
              <a:t>routing</a:t>
            </a:r>
            <a:r>
              <a:rPr lang="es-ES" dirty="0"/>
              <a:t> conectadas directamente</a:t>
            </a:r>
          </a:p>
          <a:p>
            <a:pPr>
              <a:lnSpc>
                <a:spcPct val="80000"/>
              </a:lnSpc>
              <a:buFontTx/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21276201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46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dirty="0"/>
              <a:t>1.3 – Funcionamiento del </a:t>
            </a:r>
            <a:r>
              <a:rPr lang="es-ES" dirty="0" err="1"/>
              <a:t>router</a:t>
            </a:r>
            <a:endParaRPr lang="es-ES" dirty="0"/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/>
              <a:t>1.3.2 – Rutas conectadas directamente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/>
              <a:t>1.3.2.3 – Ejemplo de conexión directa</a:t>
            </a:r>
          </a:p>
        </p:txBody>
      </p:sp>
    </p:spTree>
    <p:extLst>
      <p:ext uri="{BB962C8B-B14F-4D97-AF65-F5344CB8AC3E}">
        <p14:creationId xmlns:p14="http://schemas.microsoft.com/office/powerpoint/2010/main" val="382876885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47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dirty="0"/>
              <a:t>1.3 – Funcionamiento del </a:t>
            </a:r>
            <a:r>
              <a:rPr lang="es-ES" dirty="0" err="1"/>
              <a:t>router</a:t>
            </a:r>
            <a:endParaRPr lang="es-ES" dirty="0"/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/>
              <a:t>1.3.2 – Rutas conectadas directamente</a:t>
            </a:r>
          </a:p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s-ES" dirty="0"/>
              <a:t>1.3.2.4 – Ejemplo de IPv6 conectada directamente</a:t>
            </a:r>
          </a:p>
        </p:txBody>
      </p:sp>
    </p:spTree>
    <p:extLst>
      <p:ext uri="{BB962C8B-B14F-4D97-AF65-F5344CB8AC3E}">
        <p14:creationId xmlns:p14="http://schemas.microsoft.com/office/powerpoint/2010/main" val="35775516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48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dirty="0"/>
              <a:t>1.3 – Funcionamiento del </a:t>
            </a:r>
            <a:r>
              <a:rPr lang="es-ES" dirty="0" err="1"/>
              <a:t>router</a:t>
            </a:r>
            <a:endParaRPr lang="es-ES" dirty="0"/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/>
              <a:t>1.3.3 – Rutas obtenidas en forma estática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/>
              <a:t>1.3.3.1 – Rutas estáticas</a:t>
            </a:r>
          </a:p>
        </p:txBody>
      </p:sp>
    </p:spTree>
    <p:extLst>
      <p:ext uri="{BB962C8B-B14F-4D97-AF65-F5344CB8AC3E}">
        <p14:creationId xmlns:p14="http://schemas.microsoft.com/office/powerpoint/2010/main" val="392924208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49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dirty="0"/>
              <a:t>1.3 – Funcionamiento del </a:t>
            </a:r>
            <a:r>
              <a:rPr lang="es-ES" dirty="0" err="1"/>
              <a:t>router</a:t>
            </a:r>
            <a:endParaRPr lang="es-ES" dirty="0"/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/>
              <a:t>1.3.3 – Rutas obtenidas en forma estática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/>
              <a:t>1.3.3.2 – Ejemplo de una ruta estática</a:t>
            </a:r>
          </a:p>
        </p:txBody>
      </p:sp>
    </p:spTree>
    <p:extLst>
      <p:ext uri="{BB962C8B-B14F-4D97-AF65-F5344CB8AC3E}">
        <p14:creationId xmlns:p14="http://schemas.microsoft.com/office/powerpoint/2010/main" val="30287229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2906053-E8A2-4DAD-B57C-C8945C1AD1DD}" type="slidenum">
              <a:rPr lang="en-US" smtClean="0"/>
              <a:pPr/>
              <a:t>5</a:t>
            </a:fld>
            <a:endParaRPr lang="es-ES" dirty="0"/>
          </a:p>
        </p:txBody>
      </p:sp>
      <p:sp>
        <p:nvSpPr>
          <p:cNvPr id="34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buFontTx/>
              <a:buNone/>
            </a:pPr>
            <a:r>
              <a:rPr lang="es-ES" b="0" dirty="0"/>
              <a:t>1.1 – Configuración inicial del router</a:t>
            </a:r>
          </a:p>
          <a:p>
            <a:pPr>
              <a:buFontTx/>
              <a:buNone/>
            </a:pPr>
            <a:r>
              <a:rPr lang="es-ES" b="0" baseline="0" dirty="0"/>
              <a:t>1.1.1 – Funciones de un router</a:t>
            </a:r>
            <a:endParaRPr lang="es-ES" b="0" dirty="0"/>
          </a:p>
          <a:p>
            <a:pPr marL="112713" marR="0" indent="-112713" algn="l" defTabSz="1020763" rtl="0" eaLnBrk="0" fontAlgn="base" latinLnBrk="0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s-ES" b="0" dirty="0"/>
              <a:t>1.1.1.3 – Los routers son computadoras (continuación)</a:t>
            </a:r>
          </a:p>
          <a:p>
            <a:pPr marL="112713" marR="0" indent="-112713" algn="l" defTabSz="1020763" rtl="0" eaLnBrk="0" fontAlgn="base" latinLnBrk="0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endParaRPr lang="es-ES" b="1" dirty="0"/>
          </a:p>
          <a:p>
            <a:pPr>
              <a:buFontTx/>
              <a:buNone/>
            </a:pPr>
            <a:endParaRPr lang="es-ES" b="1" dirty="0"/>
          </a:p>
        </p:txBody>
      </p:sp>
    </p:spTree>
    <p:extLst>
      <p:ext uri="{BB962C8B-B14F-4D97-AF65-F5344CB8AC3E}">
        <p14:creationId xmlns:p14="http://schemas.microsoft.com/office/powerpoint/2010/main" val="86327686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50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dirty="0"/>
              <a:t>1.3 – Funcionamiento del </a:t>
            </a:r>
            <a:r>
              <a:rPr lang="es-ES" dirty="0" err="1"/>
              <a:t>router</a:t>
            </a:r>
            <a:endParaRPr lang="es-ES" dirty="0"/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/>
              <a:t>1.3.3 – Rutas obtenidas en forma estática</a:t>
            </a:r>
          </a:p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s-ES" dirty="0"/>
              <a:t>1.3.3.2 – Ejemplo de una ruta estática (continuación)</a:t>
            </a:r>
          </a:p>
          <a:p>
            <a:pPr>
              <a:lnSpc>
                <a:spcPct val="80000"/>
              </a:lnSpc>
              <a:buFontTx/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4480561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51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dirty="0"/>
              <a:t>1.3 – Funcionamiento del </a:t>
            </a:r>
            <a:r>
              <a:rPr lang="es-ES" dirty="0" err="1"/>
              <a:t>router</a:t>
            </a:r>
            <a:endParaRPr lang="es-ES" dirty="0"/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/>
              <a:t>1.3.3 – Rutas obtenidas en forma estática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/>
              <a:t>1.3.3.3 – Ejemplos de rutas IPv6 estáticas</a:t>
            </a:r>
          </a:p>
        </p:txBody>
      </p:sp>
    </p:spTree>
    <p:extLst>
      <p:ext uri="{BB962C8B-B14F-4D97-AF65-F5344CB8AC3E}">
        <p14:creationId xmlns:p14="http://schemas.microsoft.com/office/powerpoint/2010/main" val="329801837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52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dirty="0"/>
              <a:t>1.3 – Funcionamiento del </a:t>
            </a:r>
            <a:r>
              <a:rPr lang="es-ES" dirty="0" err="1"/>
              <a:t>router</a:t>
            </a:r>
            <a:endParaRPr lang="es-ES" dirty="0"/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/>
              <a:t>1.3.3 – Rutas obtenidas en forma estática</a:t>
            </a:r>
          </a:p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s-ES" dirty="0"/>
              <a:t>1.3.3.3 – Ejemplos de rutas IPv6 estáticas (continuación)</a:t>
            </a:r>
          </a:p>
          <a:p>
            <a:pPr>
              <a:lnSpc>
                <a:spcPct val="80000"/>
              </a:lnSpc>
              <a:buFontTx/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3420363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53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dirty="0"/>
              <a:t>1.3 – Funcionamiento del </a:t>
            </a:r>
            <a:r>
              <a:rPr lang="es-ES" dirty="0" err="1"/>
              <a:t>router</a:t>
            </a:r>
            <a:endParaRPr lang="es-ES" dirty="0"/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/>
              <a:t>1.3.4 – Protocolos de </a:t>
            </a:r>
            <a:r>
              <a:rPr lang="es-ES" dirty="0" err="1"/>
              <a:t>routing</a:t>
            </a:r>
            <a:r>
              <a:rPr lang="es-ES" dirty="0"/>
              <a:t> dinámico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/>
              <a:t>1.3.4.1 – </a:t>
            </a:r>
            <a:r>
              <a:rPr lang="es-ES" dirty="0" err="1"/>
              <a:t>Routing</a:t>
            </a:r>
            <a:r>
              <a:rPr lang="es-ES" dirty="0"/>
              <a:t> dinámico</a:t>
            </a:r>
          </a:p>
        </p:txBody>
      </p:sp>
    </p:spTree>
    <p:extLst>
      <p:ext uri="{BB962C8B-B14F-4D97-AF65-F5344CB8AC3E}">
        <p14:creationId xmlns:p14="http://schemas.microsoft.com/office/powerpoint/2010/main" val="204047149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54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dirty="0"/>
              <a:t>1.3 – Funcionamiento del </a:t>
            </a:r>
            <a:r>
              <a:rPr lang="es-ES" dirty="0" err="1"/>
              <a:t>router</a:t>
            </a:r>
            <a:endParaRPr lang="es-ES" dirty="0"/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/>
              <a:t>1.3.4 – Protocolos de </a:t>
            </a:r>
            <a:r>
              <a:rPr lang="es-ES" dirty="0" err="1"/>
              <a:t>routing</a:t>
            </a:r>
            <a:r>
              <a:rPr lang="es-ES" dirty="0"/>
              <a:t> dinámico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/>
              <a:t>1.3.4.2 – Protocolos de </a:t>
            </a:r>
            <a:r>
              <a:rPr lang="es-ES" dirty="0" err="1"/>
              <a:t>routing</a:t>
            </a:r>
            <a:r>
              <a:rPr lang="es-ES" dirty="0"/>
              <a:t> IPv4 </a:t>
            </a:r>
          </a:p>
        </p:txBody>
      </p:sp>
    </p:spTree>
    <p:extLst>
      <p:ext uri="{BB962C8B-B14F-4D97-AF65-F5344CB8AC3E}">
        <p14:creationId xmlns:p14="http://schemas.microsoft.com/office/powerpoint/2010/main" val="76232428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55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dirty="0"/>
              <a:t>1.3 – Funcionamiento del </a:t>
            </a:r>
            <a:r>
              <a:rPr lang="es-ES" dirty="0" err="1"/>
              <a:t>router</a:t>
            </a:r>
            <a:endParaRPr lang="es-ES" dirty="0"/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/>
              <a:t>1.3.4 – Protocolos de </a:t>
            </a:r>
            <a:r>
              <a:rPr lang="es-ES" dirty="0" err="1"/>
              <a:t>routing</a:t>
            </a:r>
            <a:r>
              <a:rPr lang="es-ES" dirty="0"/>
              <a:t> dinámico</a:t>
            </a:r>
          </a:p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s-ES" dirty="0"/>
              <a:t>1.3.4.3 – Ejemplos de </a:t>
            </a:r>
            <a:r>
              <a:rPr lang="es-ES" dirty="0" err="1"/>
              <a:t>routing</a:t>
            </a:r>
            <a:r>
              <a:rPr lang="es-ES" dirty="0"/>
              <a:t> dinámico IPv4</a:t>
            </a:r>
          </a:p>
          <a:p>
            <a:pPr>
              <a:lnSpc>
                <a:spcPct val="80000"/>
              </a:lnSpc>
              <a:buFontTx/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3094450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56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dirty="0"/>
              <a:t>1.3 – Funcionamiento del </a:t>
            </a:r>
            <a:r>
              <a:rPr lang="es-ES" dirty="0" err="1"/>
              <a:t>router</a:t>
            </a:r>
            <a:endParaRPr lang="es-ES" dirty="0"/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/>
              <a:t>1.3.4 – Protocolos de </a:t>
            </a:r>
            <a:r>
              <a:rPr lang="es-ES" dirty="0" err="1"/>
              <a:t>routing</a:t>
            </a:r>
            <a:r>
              <a:rPr lang="es-ES" dirty="0"/>
              <a:t> dinámico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/>
              <a:t>1.3.4.4 – Protocolos de </a:t>
            </a:r>
            <a:r>
              <a:rPr lang="es-ES" dirty="0" err="1"/>
              <a:t>routing</a:t>
            </a:r>
            <a:r>
              <a:rPr lang="es-ES" dirty="0"/>
              <a:t> IPv6</a:t>
            </a:r>
          </a:p>
        </p:txBody>
      </p:sp>
    </p:spTree>
    <p:extLst>
      <p:ext uri="{BB962C8B-B14F-4D97-AF65-F5344CB8AC3E}">
        <p14:creationId xmlns:p14="http://schemas.microsoft.com/office/powerpoint/2010/main" val="345879425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57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dirty="0"/>
              <a:t>1.3 – Funcionamiento del </a:t>
            </a:r>
            <a:r>
              <a:rPr lang="es-ES" dirty="0" err="1"/>
              <a:t>router</a:t>
            </a:r>
            <a:endParaRPr lang="es-ES" dirty="0"/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/>
              <a:t>1.3.4 – Protocolos de </a:t>
            </a:r>
            <a:r>
              <a:rPr lang="es-ES" dirty="0" err="1"/>
              <a:t>routing</a:t>
            </a:r>
            <a:r>
              <a:rPr lang="es-ES" dirty="0"/>
              <a:t> dinámico</a:t>
            </a:r>
          </a:p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s-ES" dirty="0"/>
              <a:t>1.3.4.5 – Ejemplos de </a:t>
            </a:r>
            <a:r>
              <a:rPr lang="es-ES" dirty="0" err="1"/>
              <a:t>routing</a:t>
            </a:r>
            <a:r>
              <a:rPr lang="es-ES" dirty="0"/>
              <a:t> dinámico IPv6</a:t>
            </a:r>
          </a:p>
          <a:p>
            <a:pPr>
              <a:lnSpc>
                <a:spcPct val="80000"/>
              </a:lnSpc>
              <a:buFontTx/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1079123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602A389-8690-465F-BB28-DC61C90E42E7}" type="slidenum">
              <a:rPr lang="en-US" smtClean="0"/>
              <a:pPr/>
              <a:t>58</a:t>
            </a:fld>
            <a:endParaRPr lang="es-ES" dirty="0"/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04813" y="4378325"/>
            <a:ext cx="6121400" cy="4252913"/>
          </a:xfrm>
          <a:noFill/>
          <a:ln/>
        </p:spPr>
        <p:txBody>
          <a:bodyPr/>
          <a:lstStyle/>
          <a:p>
            <a:pPr>
              <a:buFontTx/>
              <a:buNone/>
            </a:pPr>
            <a:endParaRPr lang="en-GB" b="0" dirty="0"/>
          </a:p>
        </p:txBody>
      </p:sp>
    </p:spTree>
    <p:extLst>
      <p:ext uri="{BB962C8B-B14F-4D97-AF65-F5344CB8AC3E}">
        <p14:creationId xmlns:p14="http://schemas.microsoft.com/office/powerpoint/2010/main" val="288255589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59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1.4 – </a:t>
            </a:r>
            <a:r>
              <a:rPr lang="es-ES" dirty="0">
                <a:latin typeface="Arial" charset="0"/>
              </a:rPr>
              <a:t>Resumen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308289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6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s-ES" b="0" dirty="0"/>
              <a:t>1.1 – Configuración inicial del router</a:t>
            </a:r>
          </a:p>
          <a:p>
            <a:pPr>
              <a:buFontTx/>
              <a:buNone/>
            </a:pPr>
            <a:r>
              <a:rPr lang="es-ES" b="0" baseline="0" dirty="0"/>
              <a:t>1.1.1 – Funciones de un router</a:t>
            </a:r>
            <a:endParaRPr lang="es-ES" b="0" dirty="0"/>
          </a:p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s-ES" b="0" dirty="0"/>
              <a:t>1.1.1.3 – Los routers son computadoras</a:t>
            </a:r>
          </a:p>
          <a:p>
            <a:pPr>
              <a:lnSpc>
                <a:spcPct val="80000"/>
              </a:lnSpc>
              <a:buFontTx/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9984939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6C92755B-29FD-8743-9094-C0E3A734D22E}" type="slidenum">
              <a:rPr lang="en-US" sz="800"/>
              <a:pPr/>
              <a:t>60</a:t>
            </a:fld>
            <a:endParaRPr lang="es-ES" sz="800"/>
          </a:p>
        </p:txBody>
      </p:sp>
      <p:sp>
        <p:nvSpPr>
          <p:cNvPr id="57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Nuevos términos y comandos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8052415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6C92755B-29FD-8743-9094-C0E3A734D22E}" type="slidenum">
              <a:rPr lang="en-US" sz="800"/>
              <a:pPr/>
              <a:t>61</a:t>
            </a:fld>
            <a:endParaRPr lang="es-ES" sz="800"/>
          </a:p>
        </p:txBody>
      </p:sp>
      <p:sp>
        <p:nvSpPr>
          <p:cNvPr id="57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Nuevos términos y comandos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1753371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6C92755B-29FD-8743-9094-C0E3A734D22E}" type="slidenum">
              <a:rPr lang="en-US" sz="800"/>
              <a:pPr/>
              <a:t>62</a:t>
            </a:fld>
            <a:endParaRPr lang="es-ES" sz="800"/>
          </a:p>
        </p:txBody>
      </p:sp>
      <p:sp>
        <p:nvSpPr>
          <p:cNvPr id="57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Nuevos términos y comandos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04376164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6C92755B-29FD-8743-9094-C0E3A734D22E}" type="slidenum">
              <a:rPr lang="en-US" sz="800"/>
              <a:pPr/>
              <a:t>63</a:t>
            </a:fld>
            <a:endParaRPr lang="es-ES" sz="800"/>
          </a:p>
        </p:txBody>
      </p:sp>
      <p:sp>
        <p:nvSpPr>
          <p:cNvPr id="57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Nuevos términos y comandos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97546756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4CE0E46-7F05-B940-8356-5580BE265E49}" type="slidenum">
              <a:rPr lang="en-US" smtClean="0"/>
              <a:pPr>
                <a:defRPr/>
              </a:pPr>
              <a:t>64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71369129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969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AC3B40C-7774-46A0-8FD7-D0857136B166}" type="slidenum">
              <a:rPr lang="en-US" smtClean="0"/>
              <a:pPr>
                <a:defRPr/>
              </a:pPr>
              <a:t>65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809928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7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s-ES" b="0" dirty="0"/>
              <a:t>1.1 – Configuración inicial del router</a:t>
            </a:r>
          </a:p>
          <a:p>
            <a:pPr>
              <a:buFontTx/>
              <a:buNone/>
            </a:pPr>
            <a:r>
              <a:rPr lang="es-ES" b="0" baseline="0" dirty="0"/>
              <a:t>1.1.1 – Funciones de un router</a:t>
            </a:r>
            <a:endParaRPr lang="es-E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1.1.1.4 </a:t>
            </a:r>
            <a:r>
              <a:rPr lang="es-ES" dirty="0"/>
              <a:t>Los </a:t>
            </a:r>
            <a:r>
              <a:rPr lang="es-ES" dirty="0" err="1"/>
              <a:t>routers</a:t>
            </a:r>
            <a:r>
              <a:rPr lang="es-ES" dirty="0"/>
              <a:t> interconectan redes</a:t>
            </a:r>
          </a:p>
        </p:txBody>
      </p:sp>
    </p:spTree>
    <p:extLst>
      <p:ext uri="{BB962C8B-B14F-4D97-AF65-F5344CB8AC3E}">
        <p14:creationId xmlns:p14="http://schemas.microsoft.com/office/powerpoint/2010/main" val="17984445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2906053-E8A2-4DAD-B57C-C8945C1AD1DD}" type="slidenum">
              <a:rPr lang="en-US" smtClean="0"/>
              <a:pPr/>
              <a:t>8</a:t>
            </a:fld>
            <a:endParaRPr lang="es-ES" dirty="0"/>
          </a:p>
        </p:txBody>
      </p:sp>
      <p:sp>
        <p:nvSpPr>
          <p:cNvPr id="34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buFontTx/>
              <a:buNone/>
            </a:pPr>
            <a:r>
              <a:rPr lang="es-ES" b="0" dirty="0"/>
              <a:t>1.1 – Configuración inicial del router</a:t>
            </a:r>
          </a:p>
          <a:p>
            <a:pPr>
              <a:buFontTx/>
              <a:buNone/>
            </a:pPr>
            <a:r>
              <a:rPr lang="es-ES" b="0" baseline="0" dirty="0"/>
              <a:t>1.1.1 – Funciones de un router</a:t>
            </a:r>
            <a:endParaRPr lang="es-ES" b="0" dirty="0"/>
          </a:p>
          <a:p>
            <a:pPr marL="112713" marR="0" indent="-112713" algn="l" defTabSz="1020763" rtl="0" eaLnBrk="0" fontAlgn="base" latinLnBrk="0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s-ES" b="0" dirty="0"/>
              <a:t>1.1.1.5 Los routers eligen las mejores rutas</a:t>
            </a:r>
          </a:p>
          <a:p>
            <a:pPr marL="112713" marR="0" indent="-112713" algn="l" defTabSz="1020763" rtl="0" eaLnBrk="0" fontAlgn="base" latinLnBrk="0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endParaRPr lang="es-ES" b="1" dirty="0"/>
          </a:p>
          <a:p>
            <a:pPr>
              <a:buFontTx/>
              <a:buNone/>
            </a:pPr>
            <a:endParaRPr lang="es-ES" b="1" dirty="0"/>
          </a:p>
        </p:txBody>
      </p:sp>
    </p:spTree>
    <p:extLst>
      <p:ext uri="{BB962C8B-B14F-4D97-AF65-F5344CB8AC3E}">
        <p14:creationId xmlns:p14="http://schemas.microsoft.com/office/powerpoint/2010/main" val="7099529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2906053-E8A2-4DAD-B57C-C8945C1AD1DD}" type="slidenum">
              <a:rPr lang="en-US" smtClean="0"/>
              <a:pPr/>
              <a:t>9</a:t>
            </a:fld>
            <a:endParaRPr lang="es-ES" dirty="0"/>
          </a:p>
        </p:txBody>
      </p:sp>
      <p:sp>
        <p:nvSpPr>
          <p:cNvPr id="34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buFontTx/>
              <a:buNone/>
            </a:pPr>
            <a:r>
              <a:rPr lang="es-ES" b="0" dirty="0"/>
              <a:t>1.1 – Configuración inicial del router</a:t>
            </a:r>
          </a:p>
          <a:p>
            <a:pPr>
              <a:buFontTx/>
              <a:buNone/>
            </a:pPr>
            <a:r>
              <a:rPr lang="es-ES" b="0" baseline="0" dirty="0"/>
              <a:t>1.1.1 – Funciones de un router</a:t>
            </a:r>
            <a:endParaRPr lang="es-ES" b="0" dirty="0"/>
          </a:p>
          <a:p>
            <a:pPr>
              <a:buFontTx/>
              <a:buNone/>
            </a:pPr>
            <a:r>
              <a:rPr lang="es-ES" b="0" dirty="0"/>
              <a:t>1.1.1.6 – Métodos de reenvío de paquetes</a:t>
            </a:r>
          </a:p>
        </p:txBody>
      </p:sp>
    </p:spTree>
    <p:extLst>
      <p:ext uri="{BB962C8B-B14F-4D97-AF65-F5344CB8AC3E}">
        <p14:creationId xmlns:p14="http://schemas.microsoft.com/office/powerpoint/2010/main" val="35327500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PPt_CoverArt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93888"/>
            <a:ext cx="9140825" cy="2449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4498975" y="6670675"/>
            <a:ext cx="2347913" cy="19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 anchorCtr="1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s-ES" sz="700">
                <a:solidFill>
                  <a:srgbClr val="D3D3D3"/>
                </a:solidFill>
              </a:rPr>
              <a:t>© 2007 – 2010, Cisco Systems, Inc. Todos los derechos reservados.</a:t>
            </a: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7123113" y="6670529"/>
            <a:ext cx="1316808" cy="1906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s-ES" sz="700">
                <a:solidFill>
                  <a:srgbClr val="D3D3D3"/>
                </a:solidFill>
              </a:rPr>
              <a:t>Información pública de Cisco</a:t>
            </a: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193675" y="6562725"/>
            <a:ext cx="962025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124" tIns="41061" rIns="82124" bIns="41061" anchor="b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s-ES" sz="700" dirty="0">
                <a:solidFill>
                  <a:srgbClr val="D3D3D3"/>
                </a:solidFill>
              </a:rPr>
              <a:t>ITE PC v4.1</a:t>
            </a:r>
          </a:p>
          <a:p>
            <a:pPr algn="l" defTabSz="814388">
              <a:lnSpc>
                <a:spcPct val="100000"/>
              </a:lnSpc>
            </a:pPr>
            <a:r>
              <a:rPr lang="es-ES" sz="700" dirty="0">
                <a:solidFill>
                  <a:srgbClr val="D3D3D3"/>
                </a:solidFill>
              </a:rPr>
              <a:t>Capítulo 6</a:t>
            </a:r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8596313" y="6626225"/>
            <a:ext cx="320675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DC7FBAF0-BCF5-8741-945F-3C6763791038}" type="slidenum">
              <a:rPr lang="en-US" sz="1000">
                <a:solidFill>
                  <a:srgbClr val="D3D3D3"/>
                </a:solidFill>
              </a:rPr>
              <a:pPr algn="r" defTabSz="814388">
                <a:lnSpc>
                  <a:spcPct val="100000"/>
                </a:lnSpc>
              </a:pPr>
              <a:t>‹Nº›</a:t>
            </a:fld>
            <a:endParaRPr lang="es-ES" sz="1000">
              <a:solidFill>
                <a:srgbClr val="D3D3D3"/>
              </a:solidFill>
            </a:endParaRPr>
          </a:p>
        </p:txBody>
      </p:sp>
      <p:pic>
        <p:nvPicPr>
          <p:cNvPr id="9" name="Picture 9" descr="Cisco_NewLogo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3225" y="5940425"/>
            <a:ext cx="3354388" cy="474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0" descr="Cisc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063" y="119063"/>
            <a:ext cx="1171575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90247" name="Rectangle 7"/>
          <p:cNvSpPr>
            <a:spLocks noGrp="1" noChangeArrowheads="1"/>
          </p:cNvSpPr>
          <p:nvPr>
            <p:ph type="ctrTitle"/>
          </p:nvPr>
        </p:nvSpPr>
        <p:spPr bwMode="white">
          <a:xfrm>
            <a:off x="311150" y="2671763"/>
            <a:ext cx="3768725" cy="830262"/>
          </a:xfrm>
          <a:ln/>
        </p:spPr>
        <p:txBody>
          <a:bodyPr anchor="ctr"/>
          <a:lstStyle>
            <a:lvl1pPr>
              <a:defRPr sz="3000" b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90248" name="Rectangle 8"/>
          <p:cNvSpPr>
            <a:spLocks noGrp="1" noChangeArrowheads="1"/>
          </p:cNvSpPr>
          <p:nvPr>
            <p:ph type="subTitle" idx="1"/>
          </p:nvPr>
        </p:nvSpPr>
        <p:spPr>
          <a:xfrm>
            <a:off x="311150" y="4672013"/>
            <a:ext cx="4103688" cy="658812"/>
          </a:xfrm>
          <a:ln/>
        </p:spPr>
        <p:txBody>
          <a:bodyPr/>
          <a:lstStyle>
            <a:lvl1pPr marL="0" indent="0">
              <a:lnSpc>
                <a:spcPct val="90000"/>
              </a:lnSpc>
              <a:buFont typeface="Wingdings" pitchFamily="2" charset="2"/>
              <a:buNone/>
              <a:defRPr sz="2000" b="1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8540273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875252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65925" y="798513"/>
            <a:ext cx="2035175" cy="47879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5638" y="798513"/>
            <a:ext cx="5957887" cy="47879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67663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638" y="798513"/>
            <a:ext cx="8145462" cy="8382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55638" y="2014538"/>
            <a:ext cx="7940675" cy="3571875"/>
          </a:xfrm>
        </p:spPr>
        <p:txBody>
          <a:bodyPr/>
          <a:lstStyle/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9697481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 descr="PPt_4face_021208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11350"/>
            <a:ext cx="9144000" cy="2432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278"/>
          <p:cNvSpPr>
            <a:spLocks noChangeArrowheads="1"/>
          </p:cNvSpPr>
          <p:nvPr/>
        </p:nvSpPr>
        <p:spPr bwMode="auto">
          <a:xfrm>
            <a:off x="4498975" y="6672263"/>
            <a:ext cx="2022475" cy="188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 anchorCtr="1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s-ES" sz="700">
                <a:solidFill>
                  <a:srgbClr val="D3D3D3"/>
                </a:solidFill>
              </a:rPr>
              <a:t>© 2008 Cisco Systems, Inc. Todos los derechos reservados.</a:t>
            </a:r>
          </a:p>
        </p:txBody>
      </p:sp>
      <p:sp>
        <p:nvSpPr>
          <p:cNvPr id="6" name="Rectangle 279"/>
          <p:cNvSpPr>
            <a:spLocks noChangeArrowheads="1"/>
          </p:cNvSpPr>
          <p:nvPr/>
        </p:nvSpPr>
        <p:spPr bwMode="auto">
          <a:xfrm>
            <a:off x="6896100" y="6670529"/>
            <a:ext cx="1505962" cy="1906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s-ES" sz="700" dirty="0">
                <a:solidFill>
                  <a:srgbClr val="D3D3D3"/>
                </a:solidFill>
              </a:rPr>
              <a:t>Información confidencial de Cisco</a:t>
            </a:r>
          </a:p>
        </p:txBody>
      </p:sp>
      <p:sp>
        <p:nvSpPr>
          <p:cNvPr id="7" name="Rectangle 280"/>
          <p:cNvSpPr>
            <a:spLocks noChangeArrowheads="1"/>
          </p:cNvSpPr>
          <p:nvPr/>
        </p:nvSpPr>
        <p:spPr bwMode="auto">
          <a:xfrm>
            <a:off x="193675" y="6672263"/>
            <a:ext cx="962025" cy="188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124" tIns="41061" rIns="82124" bIns="41061" anchor="b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s-ES" sz="700">
                <a:solidFill>
                  <a:srgbClr val="D3D3D3"/>
                </a:solidFill>
              </a:rPr>
              <a:t>Presentation_ID</a:t>
            </a:r>
          </a:p>
        </p:txBody>
      </p:sp>
      <p:sp>
        <p:nvSpPr>
          <p:cNvPr id="8" name="Rectangle 281"/>
          <p:cNvSpPr>
            <a:spLocks noChangeArrowheads="1"/>
          </p:cNvSpPr>
          <p:nvPr/>
        </p:nvSpPr>
        <p:spPr bwMode="auto">
          <a:xfrm>
            <a:off x="8596313" y="6626225"/>
            <a:ext cx="320675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7F1BC4EF-034A-F647-AA58-B71D58802FDB}" type="slidenum">
              <a:rPr lang="en-US" sz="1000">
                <a:solidFill>
                  <a:srgbClr val="D3D3D3"/>
                </a:solidFill>
              </a:rPr>
              <a:pPr algn="r" defTabSz="814388">
                <a:lnSpc>
                  <a:spcPct val="100000"/>
                </a:lnSpc>
              </a:pPr>
              <a:t>‹Nº›</a:t>
            </a:fld>
            <a:endParaRPr lang="es-ES" sz="1000">
              <a:solidFill>
                <a:srgbClr val="D3D3D3"/>
              </a:solidFill>
            </a:endParaRPr>
          </a:p>
        </p:txBody>
      </p:sp>
      <p:pic>
        <p:nvPicPr>
          <p:cNvPr id="9" name="Picture 331" descr="Cisco_NewLogo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3225" y="5940425"/>
            <a:ext cx="3354388" cy="474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333" descr="Cisc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063" y="119063"/>
            <a:ext cx="1171575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9873" name="Rectangle 209"/>
          <p:cNvSpPr>
            <a:spLocks noGrp="1" noChangeArrowheads="1"/>
          </p:cNvSpPr>
          <p:nvPr>
            <p:ph type="ctrTitle"/>
          </p:nvPr>
        </p:nvSpPr>
        <p:spPr bwMode="white">
          <a:xfrm>
            <a:off x="311150" y="2671763"/>
            <a:ext cx="3768725" cy="830262"/>
          </a:xfrm>
          <a:ln/>
        </p:spPr>
        <p:txBody>
          <a:bodyPr anchor="ctr"/>
          <a:lstStyle>
            <a:lvl1pPr>
              <a:defRPr sz="3000" b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69874" name="Rectangle 210"/>
          <p:cNvSpPr>
            <a:spLocks noGrp="1" noChangeArrowheads="1"/>
          </p:cNvSpPr>
          <p:nvPr>
            <p:ph type="subTitle" idx="1"/>
          </p:nvPr>
        </p:nvSpPr>
        <p:spPr>
          <a:xfrm>
            <a:off x="311150" y="4672013"/>
            <a:ext cx="4103688" cy="658812"/>
          </a:xfrm>
          <a:ln/>
        </p:spPr>
        <p:txBody>
          <a:bodyPr/>
          <a:lstStyle>
            <a:lvl1pPr marL="0" indent="0">
              <a:lnSpc>
                <a:spcPct val="90000"/>
              </a:lnSpc>
              <a:buFont typeface="Wingdings" pitchFamily="2" charset="2"/>
              <a:buNone/>
              <a:defRPr sz="2000" b="1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8848856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457200" indent="-228600">
              <a:buFont typeface="Arial" panose="020B0604020202020204" pitchFamily="34" charset="0"/>
              <a:buChar char="•"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610473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228517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5638" y="2014538"/>
            <a:ext cx="3894137" cy="3571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02175" y="2014538"/>
            <a:ext cx="3894138" cy="3571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492319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6437391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4084824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085695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638" y="702293"/>
            <a:ext cx="8145462" cy="8382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5638" y="1687390"/>
            <a:ext cx="7940675" cy="4720787"/>
          </a:xfrm>
        </p:spPr>
        <p:txBody>
          <a:bodyPr/>
          <a:lstStyle>
            <a:lvl2pPr marL="457200" indent="-228600">
              <a:buFont typeface="Arial" panose="020B0604020202020204" pitchFamily="34" charset="0"/>
              <a:buChar char="•"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6097551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5425332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3749116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9862915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65925" y="798513"/>
            <a:ext cx="2035175" cy="47879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5638" y="798513"/>
            <a:ext cx="5957887" cy="47879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31607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811502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5638" y="2014538"/>
            <a:ext cx="3894137" cy="3571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02175" y="2014538"/>
            <a:ext cx="3894138" cy="3571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389473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002792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883690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48584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749952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919012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5.pn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55638" y="798513"/>
            <a:ext cx="8145462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o="urn:schemas-microsoft-com:office:office" xmlns:v="urn:schemas-microsoft-com:vml" xmlns:wp="http://schemas.openxmlformats.org/drawingml/2006/powerpointprocessingDrawing" xmlns:wne="http://schemas.microsoft.com/office/powerpoint/2006/powerpointml" xmlns:cdr="http://schemas.openxmlformats.org/drawingml/2006/chartDrawing" xmlns:dgm="http://schemas.openxmlformats.org/drawingml/2006/diagram" xmlns:c="http://schemas.openxmlformats.org/drawingml/2006/chart" xmlns:a14="http://schemas.microsoft.com/office/drawing/2010/main" xmlns:mc="http://schemas.openxmlformats.org/markup-compatibility/2006" xmlns:ma14="http://schemas.microsoft.com/office/mac/drawingml/2011/main" val="1"/>
            </a:ext>
          </a:extLst>
        </p:spPr>
        <p:txBody>
          <a:bodyPr vert="horz" wrap="square" lIns="82124" tIns="41061" rIns="82124" bIns="41061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Slide Title</a:t>
            </a:r>
          </a:p>
        </p:txBody>
      </p:sp>
      <p:sp>
        <p:nvSpPr>
          <p:cNvPr id="1027" name="Rectangle 4"/>
          <p:cNvSpPr>
            <a:spLocks noChangeArrowheads="1"/>
          </p:cNvSpPr>
          <p:nvPr/>
        </p:nvSpPr>
        <p:spPr bwMode="auto">
          <a:xfrm>
            <a:off x="193675" y="6562725"/>
            <a:ext cx="962025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124" tIns="41061" rIns="82124" bIns="41061" anchor="b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s-ES" sz="700" dirty="0">
                <a:solidFill>
                  <a:srgbClr val="D3D3D3"/>
                </a:solidFill>
              </a:rPr>
              <a:t>ITE PC v4.1</a:t>
            </a:r>
          </a:p>
          <a:p>
            <a:pPr algn="l" defTabSz="814388">
              <a:lnSpc>
                <a:spcPct val="100000"/>
              </a:lnSpc>
            </a:pPr>
            <a:r>
              <a:rPr lang="es-ES" sz="700" dirty="0">
                <a:solidFill>
                  <a:srgbClr val="D3D3D3"/>
                </a:solidFill>
              </a:rPr>
              <a:t>Capítulo 6</a:t>
            </a:r>
          </a:p>
        </p:txBody>
      </p:sp>
      <p:sp>
        <p:nvSpPr>
          <p:cNvPr id="1028" name="Rectangle 5"/>
          <p:cNvSpPr>
            <a:spLocks noChangeArrowheads="1"/>
          </p:cNvSpPr>
          <p:nvPr/>
        </p:nvSpPr>
        <p:spPr bwMode="auto">
          <a:xfrm>
            <a:off x="8596313" y="6626225"/>
            <a:ext cx="320675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28856D66-2D7E-BA44-8BF8-F720D8CAD36C}" type="slidenum">
              <a:rPr lang="en-US" sz="1000">
                <a:solidFill>
                  <a:srgbClr val="D3D3D3"/>
                </a:solidFill>
              </a:rPr>
              <a:pPr algn="r" defTabSz="814388">
                <a:lnSpc>
                  <a:spcPct val="100000"/>
                </a:lnSpc>
              </a:pPr>
              <a:t>‹Nº›</a:t>
            </a:fld>
            <a:endParaRPr lang="es-ES" sz="1000">
              <a:solidFill>
                <a:srgbClr val="D3D3D3"/>
              </a:solidFill>
            </a:endParaRPr>
          </a:p>
        </p:txBody>
      </p:sp>
      <p:sp>
        <p:nvSpPr>
          <p:cNvPr id="1029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636398" y="2078328"/>
            <a:ext cx="7940675" cy="39506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o="urn:schemas-microsoft-com:office:office" xmlns:v="urn:schemas-microsoft-com:vml" xmlns:wp="http://schemas.openxmlformats.org/drawingml/2006/powerpointprocessingDrawing" xmlns:wne="http://schemas.microsoft.com/office/powerpoint/2006/powerpointml" xmlns:cdr="http://schemas.openxmlformats.org/drawingml/2006/chartDrawing" xmlns:dgm="http://schemas.openxmlformats.org/drawingml/2006/diagram" xmlns:c="http://schemas.openxmlformats.org/drawingml/2006/chart" xmlns:a14="http://schemas.microsoft.com/office/drawing/2010/main" xmlns:mc="http://schemas.openxmlformats.org/markup-compatibility/2006" xmlns:ma14="http://schemas.microsoft.com/office/mac/drawingml/2011/main" val="1"/>
            </a:ext>
          </a:extLst>
        </p:spPr>
        <p:txBody>
          <a:bodyPr vert="horz" wrap="square" lIns="82124" tIns="41061" rIns="82124" bIns="4106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Body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030" name="Picture 7" descr="PPt_TopBand_Artwork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0825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1" name="Rectangle 8"/>
          <p:cNvSpPr>
            <a:spLocks noChangeArrowheads="1"/>
          </p:cNvSpPr>
          <p:nvPr/>
        </p:nvSpPr>
        <p:spPr bwMode="auto">
          <a:xfrm>
            <a:off x="4498975" y="6670675"/>
            <a:ext cx="2347913" cy="19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 anchorCtr="1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s-ES" sz="700">
                <a:solidFill>
                  <a:srgbClr val="D3D3D3"/>
                </a:solidFill>
              </a:rPr>
              <a:t>© 2007 – 2010, Cisco Systems, Inc. Todos los derechos reservados.</a:t>
            </a:r>
          </a:p>
        </p:txBody>
      </p:sp>
      <p:sp>
        <p:nvSpPr>
          <p:cNvPr id="1032" name="Rectangle 9"/>
          <p:cNvSpPr>
            <a:spLocks noChangeArrowheads="1"/>
          </p:cNvSpPr>
          <p:nvPr/>
        </p:nvSpPr>
        <p:spPr bwMode="auto">
          <a:xfrm>
            <a:off x="7123113" y="6670529"/>
            <a:ext cx="1316808" cy="1906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s-ES" sz="700" dirty="0">
                <a:solidFill>
                  <a:srgbClr val="D3D3D3"/>
                </a:solidFill>
              </a:rPr>
              <a:t>Información pública de Cisco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55" r:id="rId1"/>
    <p:sldLayoutId id="2147484034" r:id="rId2"/>
    <p:sldLayoutId id="2147484035" r:id="rId3"/>
    <p:sldLayoutId id="2147484036" r:id="rId4"/>
    <p:sldLayoutId id="2147484037" r:id="rId5"/>
    <p:sldLayoutId id="2147484038" r:id="rId6"/>
    <p:sldLayoutId id="2147484039" r:id="rId7"/>
    <p:sldLayoutId id="2147484040" r:id="rId8"/>
    <p:sldLayoutId id="2147484041" r:id="rId9"/>
    <p:sldLayoutId id="2147484042" r:id="rId10"/>
    <p:sldLayoutId id="2147484043" r:id="rId11"/>
    <p:sldLayoutId id="2147484044" r:id="rId12"/>
  </p:sldLayoutIdLst>
  <p:txStyles>
    <p:titleStyle>
      <a:lvl1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+mj-lt"/>
          <a:ea typeface="ＭＳ Ｐゴシック" charset="0"/>
          <a:cs typeface="ＭＳ Ｐゴシック" charset="0"/>
        </a:defRPr>
      </a:lvl1pPr>
      <a:lvl2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  <a:ea typeface="ＭＳ Ｐゴシック" charset="0"/>
          <a:cs typeface="ＭＳ Ｐゴシック" charset="0"/>
        </a:defRPr>
      </a:lvl2pPr>
      <a:lvl3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  <a:ea typeface="ＭＳ Ｐゴシック" charset="0"/>
          <a:cs typeface="ＭＳ Ｐゴシック" charset="0"/>
        </a:defRPr>
      </a:lvl3pPr>
      <a:lvl4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  <a:ea typeface="ＭＳ Ｐゴシック" charset="0"/>
          <a:cs typeface="ＭＳ Ｐゴシック" charset="0"/>
        </a:defRPr>
      </a:lvl4pPr>
      <a:lvl5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l" defTabSz="814388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6pPr>
      <a:lvl7pPr marL="914400" algn="l" defTabSz="814388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7pPr>
      <a:lvl8pPr marL="1371600" algn="l" defTabSz="814388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8pPr>
      <a:lvl9pPr marL="1828800" algn="l" defTabSz="814388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9pPr>
    </p:titleStyle>
    <p:bodyStyle>
      <a:lvl1pPr marL="236538" indent="-236538" algn="l" defTabSz="814388" rtl="0" eaLnBrk="0" fontAlgn="base" hangingPunct="0">
        <a:lnSpc>
          <a:spcPct val="95000"/>
        </a:lnSpc>
        <a:spcBef>
          <a:spcPct val="50000"/>
        </a:spcBef>
        <a:spcAft>
          <a:spcPct val="0"/>
        </a:spcAft>
        <a:buClr>
          <a:srgbClr val="708CA1"/>
        </a:buClr>
        <a:buFont typeface="Wingdings" charset="0"/>
        <a:buChar char="§"/>
        <a:defRPr sz="24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574675" indent="-117475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  <a:ea typeface="ＭＳ Ｐゴシック" charset="0"/>
        </a:defRPr>
      </a:lvl2pPr>
      <a:lvl3pPr marL="914400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  <a:ea typeface="ＭＳ Ｐゴシック" charset="0"/>
        </a:defRPr>
      </a:lvl3pPr>
      <a:lvl4pPr marL="1254125" indent="117475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  <a:ea typeface="ＭＳ Ｐゴシック" charset="0"/>
        </a:defRPr>
      </a:lvl4pPr>
      <a:lvl5pPr marL="1604963" indent="223838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  <a:ea typeface="ＭＳ Ｐゴシック" charset="0"/>
        </a:defRPr>
      </a:lvl5pPr>
      <a:lvl6pPr marL="2062163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6pPr>
      <a:lvl7pPr marL="2519363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7pPr>
      <a:lvl8pPr marL="2976563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8pPr>
      <a:lvl9pPr marL="3433763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6146"/>
          <p:cNvSpPr>
            <a:spLocks noGrp="1" noChangeArrowheads="1"/>
          </p:cNvSpPr>
          <p:nvPr>
            <p:ph type="title"/>
          </p:nvPr>
        </p:nvSpPr>
        <p:spPr bwMode="auto">
          <a:xfrm>
            <a:off x="193868" y="394392"/>
            <a:ext cx="8772157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o="urn:schemas-microsoft-com:office:office" xmlns:v="urn:schemas-microsoft-com:vml" xmlns:wp="http://schemas.openxmlformats.org/drawingml/2006/powerpointprocessingDrawing" xmlns:wne="http://schemas.microsoft.com/office/powerpoint/2006/powerpointml" xmlns:cdr="http://schemas.openxmlformats.org/drawingml/2006/chartDrawing" xmlns:dgm="http://schemas.openxmlformats.org/drawingml/2006/diagram" xmlns:c="http://schemas.openxmlformats.org/drawingml/2006/chart" xmlns:a14="http://schemas.microsoft.com/office/drawing/2010/main" xmlns:mc="http://schemas.openxmlformats.org/markup-compatibility/2006" xmlns:ma14="http://schemas.microsoft.com/office/mac/drawingml/2011/main" val="1"/>
            </a:ext>
          </a:extLst>
        </p:spPr>
        <p:txBody>
          <a:bodyPr vert="horz" wrap="square" lIns="82124" tIns="41061" rIns="82124" bIns="41061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Slide Title</a:t>
            </a:r>
          </a:p>
        </p:txBody>
      </p:sp>
      <p:sp>
        <p:nvSpPr>
          <p:cNvPr id="3075" name="Rectangle 6281"/>
          <p:cNvSpPr>
            <a:spLocks noChangeArrowheads="1"/>
          </p:cNvSpPr>
          <p:nvPr/>
        </p:nvSpPr>
        <p:spPr bwMode="auto">
          <a:xfrm>
            <a:off x="193675" y="6672263"/>
            <a:ext cx="962025" cy="188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124" tIns="41061" rIns="82124" bIns="41061" anchor="b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s-ES" sz="700">
                <a:solidFill>
                  <a:srgbClr val="D3D3D3"/>
                </a:solidFill>
              </a:rPr>
              <a:t>Presentation_ID</a:t>
            </a:r>
          </a:p>
        </p:txBody>
      </p:sp>
      <p:sp>
        <p:nvSpPr>
          <p:cNvPr id="3076" name="Rectangle 6282"/>
          <p:cNvSpPr>
            <a:spLocks noChangeArrowheads="1"/>
          </p:cNvSpPr>
          <p:nvPr/>
        </p:nvSpPr>
        <p:spPr bwMode="auto">
          <a:xfrm>
            <a:off x="8596313" y="6626225"/>
            <a:ext cx="320675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6084AB3D-AE30-934E-B0BC-A74C2CCEE444}" type="slidenum">
              <a:rPr lang="en-US" sz="1000">
                <a:solidFill>
                  <a:srgbClr val="D3D3D3"/>
                </a:solidFill>
              </a:rPr>
              <a:pPr algn="r" defTabSz="814388">
                <a:lnSpc>
                  <a:spcPct val="100000"/>
                </a:lnSpc>
              </a:pPr>
              <a:t>‹Nº›</a:t>
            </a:fld>
            <a:endParaRPr lang="es-ES" sz="1000">
              <a:solidFill>
                <a:srgbClr val="D3D3D3"/>
              </a:solidFill>
            </a:endParaRPr>
          </a:p>
        </p:txBody>
      </p:sp>
      <p:sp>
        <p:nvSpPr>
          <p:cNvPr id="3077" name="Rectangle 6284"/>
          <p:cNvSpPr>
            <a:spLocks noGrp="1" noChangeArrowheads="1"/>
          </p:cNvSpPr>
          <p:nvPr>
            <p:ph type="body" idx="1"/>
          </p:nvPr>
        </p:nvSpPr>
        <p:spPr bwMode="auto">
          <a:xfrm>
            <a:off x="213109" y="1539502"/>
            <a:ext cx="8733677" cy="49264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o="urn:schemas-microsoft-com:office:office" xmlns:v="urn:schemas-microsoft-com:vml" xmlns:wp="http://schemas.openxmlformats.org/drawingml/2006/powerpointprocessingDrawing" xmlns:wne="http://schemas.microsoft.com/office/powerpoint/2006/powerpointml" xmlns:cdr="http://schemas.openxmlformats.org/drawingml/2006/chartDrawing" xmlns:dgm="http://schemas.openxmlformats.org/drawingml/2006/diagram" xmlns:c="http://schemas.openxmlformats.org/drawingml/2006/chart" xmlns:a14="http://schemas.microsoft.com/office/drawing/2010/main" xmlns:mc="http://schemas.openxmlformats.org/markup-compatibility/2006" xmlns:ma14="http://schemas.microsoft.com/office/mac/drawingml/2011/main" val="1"/>
            </a:ext>
          </a:extLst>
        </p:spPr>
        <p:txBody>
          <a:bodyPr vert="horz" wrap="square" lIns="82124" tIns="41061" rIns="82124" bIns="4106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Body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078" name="Rectangle 6312"/>
          <p:cNvSpPr>
            <a:spLocks noChangeArrowheads="1"/>
          </p:cNvSpPr>
          <p:nvPr/>
        </p:nvSpPr>
        <p:spPr bwMode="auto">
          <a:xfrm>
            <a:off x="4498975" y="6672263"/>
            <a:ext cx="2022475" cy="188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 anchorCtr="1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s-ES" sz="700">
                <a:solidFill>
                  <a:srgbClr val="D3D3D3"/>
                </a:solidFill>
              </a:rPr>
              <a:t>© 2008 Cisco Systems, Inc. Todos los derechos reservados.</a:t>
            </a:r>
          </a:p>
        </p:txBody>
      </p:sp>
      <p:sp>
        <p:nvSpPr>
          <p:cNvPr id="3079" name="Rectangle 6313"/>
          <p:cNvSpPr>
            <a:spLocks noChangeArrowheads="1"/>
          </p:cNvSpPr>
          <p:nvPr/>
        </p:nvSpPr>
        <p:spPr bwMode="auto">
          <a:xfrm>
            <a:off x="6896100" y="6670529"/>
            <a:ext cx="1505962" cy="1906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s-ES" sz="700">
                <a:solidFill>
                  <a:srgbClr val="D3D3D3"/>
                </a:solidFill>
              </a:rPr>
              <a:t>Información confidencial de Cisco</a:t>
            </a:r>
          </a:p>
        </p:txBody>
      </p:sp>
      <p:pic>
        <p:nvPicPr>
          <p:cNvPr id="3080" name="Picture 8" descr="Rev08_Cisco_BrandBar10_060408.png"/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341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056" r:id="rId1"/>
    <p:sldLayoutId id="2147484045" r:id="rId2"/>
    <p:sldLayoutId id="2147484046" r:id="rId3"/>
    <p:sldLayoutId id="2147484047" r:id="rId4"/>
    <p:sldLayoutId id="2147484048" r:id="rId5"/>
    <p:sldLayoutId id="2147484049" r:id="rId6"/>
    <p:sldLayoutId id="2147484050" r:id="rId7"/>
    <p:sldLayoutId id="2147484051" r:id="rId8"/>
    <p:sldLayoutId id="2147484052" r:id="rId9"/>
    <p:sldLayoutId id="2147484053" r:id="rId10"/>
    <p:sldLayoutId id="2147484054" r:id="rId11"/>
  </p:sldLayoutIdLst>
  <p:txStyles>
    <p:titleStyle>
      <a:lvl1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+mj-lt"/>
          <a:ea typeface="ＭＳ Ｐゴシック" charset="0"/>
          <a:cs typeface="ＭＳ Ｐゴシック" charset="0"/>
        </a:defRPr>
      </a:lvl1pPr>
      <a:lvl2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  <a:ea typeface="ＭＳ Ｐゴシック" charset="0"/>
          <a:cs typeface="ＭＳ Ｐゴシック" charset="0"/>
        </a:defRPr>
      </a:lvl2pPr>
      <a:lvl3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  <a:ea typeface="ＭＳ Ｐゴシック" charset="0"/>
          <a:cs typeface="ＭＳ Ｐゴシック" charset="0"/>
        </a:defRPr>
      </a:lvl3pPr>
      <a:lvl4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  <a:ea typeface="ＭＳ Ｐゴシック" charset="0"/>
          <a:cs typeface="ＭＳ Ｐゴシック" charset="0"/>
        </a:defRPr>
      </a:lvl4pPr>
      <a:lvl5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l" defTabSz="814388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6pPr>
      <a:lvl7pPr marL="914400" algn="l" defTabSz="814388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7pPr>
      <a:lvl8pPr marL="1371600" algn="l" defTabSz="814388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8pPr>
      <a:lvl9pPr marL="1828800" algn="l" defTabSz="814388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9pPr>
    </p:titleStyle>
    <p:bodyStyle>
      <a:lvl1pPr marL="236538" indent="-236538" algn="l" defTabSz="814388" rtl="0" eaLnBrk="0" fontAlgn="base" hangingPunct="0">
        <a:lnSpc>
          <a:spcPct val="95000"/>
        </a:lnSpc>
        <a:spcBef>
          <a:spcPct val="50000"/>
        </a:spcBef>
        <a:spcAft>
          <a:spcPct val="0"/>
        </a:spcAft>
        <a:buClr>
          <a:srgbClr val="708CA1"/>
        </a:buClr>
        <a:buFont typeface="Wingdings" charset="0"/>
        <a:buChar char="§"/>
        <a:defRPr sz="24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574675" indent="-117475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  <a:ea typeface="ＭＳ Ｐゴシック" charset="0"/>
        </a:defRPr>
      </a:lvl2pPr>
      <a:lvl3pPr marL="914400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  <a:ea typeface="ＭＳ Ｐゴシック" charset="0"/>
        </a:defRPr>
      </a:lvl3pPr>
      <a:lvl4pPr marL="1254125" indent="117475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  <a:ea typeface="ＭＳ Ｐゴシック" charset="0"/>
        </a:defRPr>
      </a:lvl4pPr>
      <a:lvl5pPr marL="1604963" indent="223838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  <a:ea typeface="ＭＳ Ｐゴシック" charset="0"/>
        </a:defRPr>
      </a:lvl5pPr>
      <a:lvl6pPr marL="2062163" algn="l" defTabSz="814388" rtl="0" eaLnBrk="1" fontAlgn="base" hangingPunct="1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6pPr>
      <a:lvl7pPr marL="2519363" algn="l" defTabSz="814388" rtl="0" eaLnBrk="1" fontAlgn="base" hangingPunct="1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7pPr>
      <a:lvl8pPr marL="2976563" algn="l" defTabSz="814388" rtl="0" eaLnBrk="1" fontAlgn="base" hangingPunct="1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8pPr>
      <a:lvl9pPr marL="3433763" algn="l" defTabSz="814388" rtl="0" eaLnBrk="1" fontAlgn="base" hangingPunct="1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tmp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0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9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03200" y="2289174"/>
            <a:ext cx="3720214" cy="1660525"/>
          </a:xfrm>
        </p:spPr>
        <p:txBody>
          <a:bodyPr/>
          <a:lstStyle/>
          <a:p>
            <a:pPr eaLnBrk="1" hangingPunct="1"/>
            <a:r>
              <a:rPr lang="es-ES" sz="2400" dirty="0"/>
              <a:t>1.1 Configuración inicial del router</a:t>
            </a:r>
            <a:endParaRPr lang="es-ES" sz="24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3221210"/>
      </p:ext>
    </p:extLst>
  </p:cSld>
  <p:clrMapOvr>
    <a:masterClrMapping/>
  </p:clrMapOvr>
  <p:transition>
    <p:wipe dir="r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>
          <a:xfrm>
            <a:off x="201600" y="396000"/>
            <a:ext cx="8772157" cy="838200"/>
          </a:xfrm>
        </p:spPr>
        <p:txBody>
          <a:bodyPr/>
          <a:lstStyle/>
          <a:p>
            <a:pPr eaLnBrk="1" hangingPunct="1"/>
            <a:r>
              <a:rPr lang="es-ES" sz="1800" dirty="0"/>
              <a:t>Conectar dispositivos</a:t>
            </a:r>
            <a:br>
              <a:rPr dirty="0"/>
            </a:br>
            <a:r>
              <a:rPr lang="es-ES" dirty="0">
                <a:latin typeface="Arial" charset="0"/>
              </a:rPr>
              <a:t>Conexión a una red</a:t>
            </a:r>
            <a:endParaRPr lang="es-ES" dirty="0">
              <a:solidFill>
                <a:srgbClr val="00B0F0"/>
              </a:solidFill>
              <a:latin typeface="Arial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344" y="1410391"/>
            <a:ext cx="6145797" cy="5185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330960"/>
      </p:ext>
    </p:extLst>
  </p:cSld>
  <p:clrMapOvr>
    <a:masterClrMapping/>
  </p:clrMapOvr>
  <p:transition spd="med">
    <p:wipe dir="r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>
          <a:xfrm>
            <a:off x="201600" y="396000"/>
            <a:ext cx="8772157" cy="838200"/>
          </a:xfrm>
        </p:spPr>
        <p:txBody>
          <a:bodyPr/>
          <a:lstStyle/>
          <a:p>
            <a:pPr eaLnBrk="1" hangingPunct="1"/>
            <a:r>
              <a:rPr lang="es-ES" sz="1800" dirty="0"/>
              <a:t>Conectar dispositivos</a:t>
            </a:r>
            <a:br>
              <a:rPr dirty="0"/>
            </a:br>
            <a:r>
              <a:rPr lang="es-ES" dirty="0">
                <a:latin typeface="Arial" charset="0"/>
              </a:rPr>
              <a:t>Gateways predeterminados</a:t>
            </a:r>
            <a:endParaRPr lang="es-ES" dirty="0">
              <a:solidFill>
                <a:srgbClr val="00B0F0"/>
              </a:solidFill>
              <a:latin typeface="Arial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6063" y="1734145"/>
            <a:ext cx="5397950" cy="396815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93867" y="1542650"/>
            <a:ext cx="3370183" cy="4561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36538" lvl="0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</a:pPr>
            <a:r>
              <a:rPr lang="es-ES" sz="2000" kern="0" dirty="0">
                <a:solidFill>
                  <a:srgbClr val="000000"/>
                </a:solidFill>
                <a:latin typeface="Arial"/>
              </a:rPr>
              <a:t>Para habilitar el acceso a la red, los dispositivos deben estar configurados con la siguiente información de direcciones IP.</a:t>
            </a:r>
          </a:p>
          <a:p>
            <a:pPr marL="574675" lvl="1" indent="-212725" algn="l" defTabSz="814388">
              <a:lnSpc>
                <a:spcPct val="95000"/>
              </a:lnSpc>
              <a:spcBef>
                <a:spcPct val="35000"/>
              </a:spcBef>
              <a:buClr>
                <a:srgbClr val="708CA1"/>
              </a:buClr>
              <a:buFont typeface="Wingdings" pitchFamily="2" charset="2"/>
              <a:buChar char="§"/>
            </a:pPr>
            <a:r>
              <a:rPr lang="es-ES" sz="1600" b="1" kern="0" dirty="0">
                <a:solidFill>
                  <a:srgbClr val="000000"/>
                </a:solidFill>
                <a:latin typeface="Arial"/>
              </a:rPr>
              <a:t>Dirección IP</a:t>
            </a:r>
            <a:r>
              <a:rPr lang="es-ES" sz="1600" kern="0" dirty="0">
                <a:solidFill>
                  <a:srgbClr val="000000"/>
                </a:solidFill>
                <a:latin typeface="Arial"/>
              </a:rPr>
              <a:t>: identifica a un host único en una red local.</a:t>
            </a:r>
            <a:r>
              <a:rPr lang="es-ES" sz="1600" dirty="0"/>
              <a:t> </a:t>
            </a:r>
          </a:p>
          <a:p>
            <a:pPr marL="574675" lvl="1" indent="-212725" algn="l" defTabSz="814388">
              <a:lnSpc>
                <a:spcPct val="95000"/>
              </a:lnSpc>
              <a:spcBef>
                <a:spcPct val="35000"/>
              </a:spcBef>
              <a:buClr>
                <a:srgbClr val="708CA1"/>
              </a:buClr>
              <a:buFont typeface="Wingdings" pitchFamily="2" charset="2"/>
              <a:buChar char="§"/>
            </a:pPr>
            <a:r>
              <a:rPr lang="es-ES" sz="1600" b="1" kern="0" dirty="0">
                <a:solidFill>
                  <a:srgbClr val="000000"/>
                </a:solidFill>
                <a:latin typeface="Arial"/>
              </a:rPr>
              <a:t>Máscara de subred</a:t>
            </a:r>
            <a:r>
              <a:rPr lang="es-ES" sz="1600" kern="0" dirty="0">
                <a:solidFill>
                  <a:srgbClr val="000000"/>
                </a:solidFill>
                <a:latin typeface="Arial"/>
              </a:rPr>
              <a:t>: identifica a la subred de la red del host.</a:t>
            </a:r>
          </a:p>
          <a:p>
            <a:pPr marL="574675" lvl="1" indent="-212725" algn="l" defTabSz="814388">
              <a:lnSpc>
                <a:spcPct val="95000"/>
              </a:lnSpc>
              <a:spcBef>
                <a:spcPct val="35000"/>
              </a:spcBef>
              <a:buClr>
                <a:srgbClr val="708CA1"/>
              </a:buClr>
              <a:buFont typeface="Wingdings" pitchFamily="2" charset="2"/>
              <a:buChar char="§"/>
            </a:pPr>
            <a:r>
              <a:rPr lang="es-ES" sz="1600" b="1" kern="0" dirty="0">
                <a:solidFill>
                  <a:srgbClr val="000000"/>
                </a:solidFill>
                <a:latin typeface="Arial"/>
              </a:rPr>
              <a:t>Gateway predeterminado</a:t>
            </a:r>
            <a:r>
              <a:rPr lang="es-ES" sz="1600" kern="0" dirty="0">
                <a:solidFill>
                  <a:srgbClr val="000000"/>
                </a:solidFill>
                <a:latin typeface="Arial"/>
              </a:rPr>
              <a:t>: identifica al router al que se envía un paquete cuando el destino no está en la misma subred de la red local.</a:t>
            </a:r>
            <a:endParaRPr lang="es-ES" sz="1600" dirty="0"/>
          </a:p>
        </p:txBody>
      </p:sp>
    </p:spTree>
    <p:extLst>
      <p:ext uri="{BB962C8B-B14F-4D97-AF65-F5344CB8AC3E}">
        <p14:creationId xmlns:p14="http://schemas.microsoft.com/office/powerpoint/2010/main" val="486696836"/>
      </p:ext>
    </p:extLst>
  </p:cSld>
  <p:clrMapOvr>
    <a:masterClrMapping/>
  </p:clrMapOvr>
  <p:transition spd="med">
    <p:wipe dir="r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>
          <a:xfrm>
            <a:off x="201600" y="396000"/>
            <a:ext cx="8641788" cy="838200"/>
          </a:xfrm>
        </p:spPr>
        <p:txBody>
          <a:bodyPr anchor="t"/>
          <a:lstStyle/>
          <a:p>
            <a:pPr eaLnBrk="1" hangingPunct="1"/>
            <a:r>
              <a:rPr lang="es-ES" sz="1800" dirty="0"/>
              <a:t>Conectar dispositivos</a:t>
            </a:r>
            <a:br>
              <a:rPr dirty="0"/>
            </a:br>
            <a:r>
              <a:rPr lang="es-ES" dirty="0">
                <a:latin typeface="Arial" charset="0"/>
              </a:rPr>
              <a:t>Documentar la asignación de direcciones de red</a:t>
            </a:r>
            <a:endParaRPr lang="es-ES" dirty="0">
              <a:solidFill>
                <a:srgbClr val="00B0F0"/>
              </a:solidFill>
              <a:latin typeface="Arial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13110" y="1689792"/>
            <a:ext cx="8752915" cy="5093780"/>
          </a:xfrm>
        </p:spPr>
        <p:txBody>
          <a:bodyPr/>
          <a:lstStyle/>
          <a:p>
            <a:pPr marL="0" indent="0">
              <a:buNone/>
            </a:pPr>
            <a:r>
              <a:rPr lang="es-ES" sz="1800" dirty="0"/>
              <a:t>La documentación de la red debe incluir, por lo menos, los siguientes elementos en un diagrama de topología y una tabla de asignación de direcciones:</a:t>
            </a:r>
          </a:p>
          <a:p>
            <a:r>
              <a:rPr lang="es-ES" sz="1800" dirty="0"/>
              <a:t>Nombres de los </a:t>
            </a:r>
            <a:br>
              <a:rPr lang="es-ES" sz="1800" dirty="0"/>
            </a:br>
            <a:r>
              <a:rPr lang="es-ES" sz="1800" dirty="0"/>
              <a:t>dispositivos</a:t>
            </a:r>
          </a:p>
          <a:p>
            <a:r>
              <a:rPr lang="es-ES" sz="1800" dirty="0"/>
              <a:t>Interfaces </a:t>
            </a:r>
          </a:p>
          <a:p>
            <a:r>
              <a:rPr lang="es-ES" sz="1800" dirty="0"/>
              <a:t>Direcciones IP y </a:t>
            </a:r>
            <a:br>
              <a:rPr lang="es-ES" sz="1800" dirty="0"/>
            </a:br>
            <a:r>
              <a:rPr lang="es-ES" sz="1800" dirty="0"/>
              <a:t>máscaras de </a:t>
            </a:r>
            <a:br>
              <a:rPr lang="es-ES" sz="1800" dirty="0"/>
            </a:br>
            <a:r>
              <a:rPr lang="es-ES" sz="1800" dirty="0"/>
              <a:t>subred</a:t>
            </a:r>
          </a:p>
          <a:p>
            <a:r>
              <a:rPr lang="es-ES" sz="1800" dirty="0" err="1"/>
              <a:t>Gateways</a:t>
            </a:r>
            <a:r>
              <a:rPr lang="es-ES" sz="1800" dirty="0"/>
              <a:t> </a:t>
            </a:r>
            <a:br>
              <a:rPr lang="es-ES" sz="1800" dirty="0"/>
            </a:br>
            <a:r>
              <a:rPr lang="es-ES" sz="1800" dirty="0"/>
              <a:t>predeterminados</a:t>
            </a:r>
            <a:endParaRPr lang="es-ES" sz="1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4081" y="2528105"/>
            <a:ext cx="6511943" cy="3648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244325"/>
      </p:ext>
    </p:extLst>
  </p:cSld>
  <p:clrMapOvr>
    <a:masterClrMapping/>
  </p:clrMapOvr>
  <p:transition spd="med">
    <p:wipe dir="r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>
          <a:xfrm>
            <a:off x="201600" y="396000"/>
            <a:ext cx="8772157" cy="838200"/>
          </a:xfrm>
        </p:spPr>
        <p:txBody>
          <a:bodyPr/>
          <a:lstStyle/>
          <a:p>
            <a:pPr eaLnBrk="1" hangingPunct="1"/>
            <a:r>
              <a:rPr lang="es-ES" sz="1800" dirty="0"/>
              <a:t>Conectar dispositivos</a:t>
            </a:r>
            <a:br>
              <a:rPr dirty="0"/>
            </a:br>
            <a:r>
              <a:rPr lang="es-ES" dirty="0">
                <a:latin typeface="Arial" charset="0"/>
              </a:rPr>
              <a:t>Habilitar IP en un host</a:t>
            </a:r>
            <a:endParaRPr lang="es-ES" dirty="0">
              <a:solidFill>
                <a:srgbClr val="00B0F0"/>
              </a:solidFill>
              <a:latin typeface="Arial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13111" y="1232592"/>
            <a:ext cx="8558750" cy="5093780"/>
          </a:xfrm>
        </p:spPr>
        <p:txBody>
          <a:bodyPr/>
          <a:lstStyle/>
          <a:p>
            <a:pPr marL="0" indent="0">
              <a:buNone/>
            </a:pPr>
            <a:r>
              <a:rPr lang="es-ES" sz="2000" b="1" dirty="0"/>
              <a:t>Dirección IP asignada en forma estática</a:t>
            </a:r>
            <a:r>
              <a:rPr lang="es-ES" sz="2000" dirty="0"/>
              <a:t>: al host se le asigna manualmente una dirección IP, una máscara de subred y un gateway predeterminado. También se puede asignar la dirección IP de un servidor DNS.</a:t>
            </a:r>
          </a:p>
          <a:p>
            <a:pPr marL="800100" lvl="1" indent="-342900"/>
            <a:r>
              <a:rPr lang="es-ES" dirty="0"/>
              <a:t>Se utiliza para identificar recursos de red específicos, como servidores de red e impresoras.</a:t>
            </a:r>
          </a:p>
          <a:p>
            <a:pPr marL="800100" lvl="1" indent="-342900"/>
            <a:r>
              <a:rPr lang="es-ES" dirty="0"/>
              <a:t>Se puede utilizar en redes muy pequeñas con pocos hosts.</a:t>
            </a:r>
          </a:p>
          <a:p>
            <a:pPr marL="0" indent="0">
              <a:buNone/>
            </a:pPr>
            <a:endParaRPr lang="es-ES" sz="2000" b="1" dirty="0"/>
          </a:p>
          <a:p>
            <a:pPr marL="0" indent="0">
              <a:buNone/>
            </a:pPr>
            <a:r>
              <a:rPr lang="es-ES" sz="2000" b="1" dirty="0"/>
              <a:t>Dirección IP asignada en forma dinámica</a:t>
            </a:r>
            <a:r>
              <a:rPr lang="es-ES" sz="2000" dirty="0"/>
              <a:t>: un servidor asigna en forma dinámica la información de la dirección IP utilizando el protocolo de configuración dinámica de hosts (DHCP).</a:t>
            </a:r>
          </a:p>
          <a:p>
            <a:pPr marL="800100" lvl="1" indent="-342900"/>
            <a:r>
              <a:rPr lang="es-ES" dirty="0"/>
              <a:t>La mayoría de los hosts obtienen la información de su dirección IP mediante DHCP.</a:t>
            </a:r>
          </a:p>
          <a:p>
            <a:pPr marL="800100" lvl="1" indent="-342900"/>
            <a:r>
              <a:rPr lang="es-ES" dirty="0"/>
              <a:t>Los </a:t>
            </a:r>
            <a:r>
              <a:rPr lang="es-ES" dirty="0" err="1"/>
              <a:t>routers</a:t>
            </a:r>
            <a:r>
              <a:rPr lang="es-ES" dirty="0"/>
              <a:t> Cisco pueden proporcionar servicios DHCP.</a:t>
            </a:r>
          </a:p>
          <a:p>
            <a:pPr lvl="1"/>
            <a:endParaRPr lang="es-ES" sz="1600" dirty="0"/>
          </a:p>
        </p:txBody>
      </p:sp>
    </p:spTree>
    <p:extLst>
      <p:ext uri="{BB962C8B-B14F-4D97-AF65-F5344CB8AC3E}">
        <p14:creationId xmlns:p14="http://schemas.microsoft.com/office/powerpoint/2010/main" val="3735603422"/>
      </p:ext>
    </p:extLst>
  </p:cSld>
  <p:clrMapOvr>
    <a:masterClrMapping/>
  </p:clrMapOvr>
  <p:transition spd="med">
    <p:wipe dir="r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>
          <a:xfrm>
            <a:off x="201600" y="396000"/>
            <a:ext cx="8772157" cy="838200"/>
          </a:xfrm>
        </p:spPr>
        <p:txBody>
          <a:bodyPr/>
          <a:lstStyle/>
          <a:p>
            <a:pPr eaLnBrk="1" hangingPunct="1"/>
            <a:r>
              <a:rPr lang="es-ES" sz="1800" dirty="0"/>
              <a:t>Conectar dispositivos</a:t>
            </a:r>
            <a:br>
              <a:rPr lang="es-ES" dirty="0"/>
            </a:br>
            <a:r>
              <a:rPr lang="es-ES" dirty="0">
                <a:latin typeface="Arial" charset="0"/>
              </a:rPr>
              <a:t>Habilitar IP en un host</a:t>
            </a:r>
            <a:endParaRPr lang="es-ES" dirty="0">
              <a:solidFill>
                <a:srgbClr val="00B0F0"/>
              </a:solidFill>
              <a:latin typeface="Arial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0586" y="1233337"/>
            <a:ext cx="5838719" cy="5052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563773"/>
      </p:ext>
    </p:extLst>
  </p:cSld>
  <p:clrMapOvr>
    <a:masterClrMapping/>
  </p:clrMapOvr>
  <p:transition spd="med">
    <p:wipe dir="r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>
          <a:xfrm>
            <a:off x="201600" y="396000"/>
            <a:ext cx="8772157" cy="838200"/>
          </a:xfrm>
        </p:spPr>
        <p:txBody>
          <a:bodyPr/>
          <a:lstStyle/>
          <a:p>
            <a:pPr eaLnBrk="1" hangingPunct="1"/>
            <a:r>
              <a:rPr lang="es-ES" sz="1800" dirty="0"/>
              <a:t>Conectar dispositivos</a:t>
            </a:r>
            <a:br>
              <a:rPr lang="es-ES" dirty="0"/>
            </a:br>
            <a:r>
              <a:rPr lang="es-ES" dirty="0">
                <a:latin typeface="Arial" charset="0"/>
              </a:rPr>
              <a:t>Habilitar IP en un host</a:t>
            </a:r>
            <a:endParaRPr lang="es-ES" dirty="0">
              <a:solidFill>
                <a:srgbClr val="00B0F0"/>
              </a:solidFill>
              <a:latin typeface="Arial" charset="0"/>
            </a:endParaRP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718" y="1334575"/>
            <a:ext cx="6231081" cy="5200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366042"/>
      </p:ext>
    </p:extLst>
  </p:cSld>
  <p:clrMapOvr>
    <a:masterClrMapping/>
  </p:clrMapOvr>
  <p:transition spd="med">
    <p:wipe dir="r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>
          <a:xfrm>
            <a:off x="201600" y="396000"/>
            <a:ext cx="8772157" cy="838200"/>
          </a:xfrm>
        </p:spPr>
        <p:txBody>
          <a:bodyPr/>
          <a:lstStyle/>
          <a:p>
            <a:pPr eaLnBrk="1" hangingPunct="1"/>
            <a:r>
              <a:rPr lang="es-ES" sz="1800" dirty="0"/>
              <a:t>Conectar dispositivos</a:t>
            </a:r>
            <a:br>
              <a:rPr dirty="0"/>
            </a:br>
            <a:r>
              <a:rPr lang="es-ES" dirty="0">
                <a:latin typeface="Arial" charset="0"/>
              </a:rPr>
              <a:t>Indicadores LED de los dispositivos</a:t>
            </a:r>
            <a:endParaRPr lang="es-ES" dirty="0">
              <a:solidFill>
                <a:srgbClr val="00B0F0"/>
              </a:solidFill>
              <a:latin typeface="Arial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433" y="1270595"/>
            <a:ext cx="6247333" cy="5324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815133"/>
      </p:ext>
    </p:extLst>
  </p:cSld>
  <p:clrMapOvr>
    <a:masterClrMapping/>
  </p:clrMapOvr>
  <p:transition spd="med">
    <p:wipe dir="r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1543" y="1389491"/>
            <a:ext cx="5975402" cy="5022718"/>
          </a:xfrm>
          <a:prstGeom prst="rect">
            <a:avLst/>
          </a:prstGeom>
        </p:spPr>
      </p:pic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673330" y="-48399"/>
            <a:ext cx="8470669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Acceso a la consola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1600" y="396000"/>
            <a:ext cx="8772157" cy="838200"/>
          </a:xfrm>
        </p:spPr>
        <p:txBody>
          <a:bodyPr/>
          <a:lstStyle/>
          <a:p>
            <a:r>
              <a:rPr lang="es-ES" sz="1800" dirty="0"/>
              <a:t>Conectar dispositivos</a:t>
            </a:r>
            <a:br>
              <a:rPr dirty="0"/>
            </a:br>
            <a:r>
              <a:rPr lang="es-ES" dirty="0"/>
              <a:t>Acceso a la consola</a:t>
            </a:r>
          </a:p>
        </p:txBody>
      </p:sp>
    </p:spTree>
    <p:extLst>
      <p:ext uri="{BB962C8B-B14F-4D97-AF65-F5344CB8AC3E}">
        <p14:creationId xmlns:p14="http://schemas.microsoft.com/office/powerpoint/2010/main" val="274352632"/>
      </p:ext>
    </p:extLst>
  </p:cSld>
  <p:clrMapOvr>
    <a:masterClrMapping/>
  </p:clrMapOvr>
  <p:transition spd="med">
    <p:wipe dir="r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>
          <a:xfrm>
            <a:off x="201600" y="396000"/>
            <a:ext cx="8772157" cy="838200"/>
          </a:xfrm>
        </p:spPr>
        <p:txBody>
          <a:bodyPr/>
          <a:lstStyle/>
          <a:p>
            <a:pPr eaLnBrk="1" hangingPunct="1"/>
            <a:r>
              <a:rPr lang="es-ES" sz="1800" dirty="0"/>
              <a:t>Conectar dispositivos</a:t>
            </a:r>
            <a:br>
              <a:rPr dirty="0"/>
            </a:br>
            <a:r>
              <a:rPr lang="es-ES" dirty="0">
                <a:latin typeface="Arial" charset="0"/>
              </a:rPr>
              <a:t>Habilitar IP en un switch</a:t>
            </a:r>
            <a:endParaRPr lang="es-ES" dirty="0">
              <a:solidFill>
                <a:srgbClr val="00B0F0"/>
              </a:solidFill>
              <a:latin typeface="Arial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13110" y="1232592"/>
            <a:ext cx="8752915" cy="1751908"/>
          </a:xfrm>
        </p:spPr>
        <p:txBody>
          <a:bodyPr/>
          <a:lstStyle/>
          <a:p>
            <a:r>
              <a:rPr lang="es-ES" sz="2000" dirty="0"/>
              <a:t>Los dispositivos de infraestructura de red requieren direcciones IP para habilitar la administración remota. </a:t>
            </a:r>
          </a:p>
          <a:p>
            <a:r>
              <a:rPr lang="es-ES" sz="2000" dirty="0"/>
              <a:t>En un switch, la dirección IP de administración se asigna en una interfaz virtual llamada interfaz virtual de switch (SVI).</a:t>
            </a:r>
          </a:p>
        </p:txBody>
      </p:sp>
      <p:pic>
        <p:nvPicPr>
          <p:cNvPr id="3" name="Picture 2" descr="Routing and Switching Essentials - Mozilla Firefox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67" t="24793" r="43867" b="28222"/>
          <a:stretch/>
        </p:blipFill>
        <p:spPr>
          <a:xfrm>
            <a:off x="1524454" y="2781300"/>
            <a:ext cx="5879646" cy="378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958385"/>
      </p:ext>
    </p:extLst>
  </p:cSld>
  <p:clrMapOvr>
    <a:masterClrMapping/>
  </p:clrMapOvr>
  <p:transition spd="med">
    <p:wipe dir="r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>
          <a:xfrm>
            <a:off x="201600" y="396000"/>
            <a:ext cx="8772157" cy="838200"/>
          </a:xfrm>
        </p:spPr>
        <p:txBody>
          <a:bodyPr anchor="t"/>
          <a:lstStyle/>
          <a:p>
            <a:pPr eaLnBrk="1" hangingPunct="1">
              <a:tabLst>
                <a:tab pos="2955925" algn="l"/>
              </a:tabLst>
            </a:pPr>
            <a:r>
              <a:rPr lang="es-ES" sz="1800" dirty="0"/>
              <a:t>Configuración básica de un </a:t>
            </a:r>
            <a:r>
              <a:rPr lang="es-ES" sz="1800" dirty="0" err="1"/>
              <a:t>router</a:t>
            </a:r>
            <a:br>
              <a:rPr dirty="0"/>
            </a:br>
            <a:r>
              <a:rPr lang="es-ES" dirty="0">
                <a:latin typeface="Arial" charset="0"/>
              </a:rPr>
              <a:t>Configurar los parámetros básicos de un router </a:t>
            </a:r>
            <a:endParaRPr lang="es-ES" dirty="0">
              <a:solidFill>
                <a:srgbClr val="00B0F0"/>
              </a:solidFill>
              <a:latin typeface="Arial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14516" y="1562792"/>
            <a:ext cx="4134222" cy="4342708"/>
          </a:xfrm>
        </p:spPr>
        <p:txBody>
          <a:bodyPr/>
          <a:lstStyle/>
          <a:p>
            <a:r>
              <a:rPr lang="es-ES" sz="2000" b="1" dirty="0"/>
              <a:t>Asignar un nombre al dispositivo:</a:t>
            </a:r>
            <a:r>
              <a:rPr lang="es-ES" sz="2000" dirty="0"/>
              <a:t> lo distingue de otros routers.</a:t>
            </a:r>
          </a:p>
          <a:p>
            <a:r>
              <a:rPr lang="es-ES" sz="2000" b="1" dirty="0"/>
              <a:t>Proteger el acceso administrativo: </a:t>
            </a:r>
            <a:r>
              <a:rPr lang="es-ES" sz="2000" dirty="0"/>
              <a:t>protege el acceso a los modos EXEC con privilegios y del usuario y el acceso a Telnet, además de cifrar contraseñas.</a:t>
            </a:r>
          </a:p>
          <a:p>
            <a:r>
              <a:rPr lang="es-ES" sz="2000" b="1" dirty="0"/>
              <a:t>Configurar un aviso:</a:t>
            </a:r>
            <a:r>
              <a:rPr lang="es-ES" sz="2000" dirty="0"/>
              <a:t> proporciona notificaciones legales de acceso no autorizado.</a:t>
            </a:r>
          </a:p>
          <a:p>
            <a:r>
              <a:rPr lang="es-ES" sz="2000" b="1" dirty="0"/>
              <a:t>Guardar la configuración</a:t>
            </a:r>
            <a:endParaRPr lang="es-ES" sz="1600" b="1" dirty="0"/>
          </a:p>
          <a:p>
            <a:endParaRPr lang="es-E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8738" y="1564254"/>
            <a:ext cx="4617287" cy="4123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298489"/>
      </p:ext>
    </p:extLst>
  </p:cSld>
  <p:clrMapOvr>
    <a:masterClrMapping/>
  </p:clrMapOvr>
  <p:transition spd="med"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200252" y="396000"/>
            <a:ext cx="8145462" cy="838200"/>
          </a:xfrm>
        </p:spPr>
        <p:txBody>
          <a:bodyPr/>
          <a:lstStyle/>
          <a:p>
            <a:pPr eaLnBrk="1" hangingPunct="1"/>
            <a:r>
              <a:rPr lang="es-ES" sz="1800" dirty="0"/>
              <a:t>Funciones de un </a:t>
            </a:r>
            <a:r>
              <a:rPr lang="es-ES" sz="1800" dirty="0" err="1"/>
              <a:t>router</a:t>
            </a:r>
            <a:br>
              <a:rPr lang="es-ES" sz="1800" dirty="0"/>
            </a:br>
            <a:r>
              <a:rPr lang="es-ES" dirty="0"/>
              <a:t>Características de una red</a:t>
            </a:r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07034" y="1335314"/>
            <a:ext cx="6910044" cy="52786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2814434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>
          <a:xfrm>
            <a:off x="201600" y="396000"/>
            <a:ext cx="8772157" cy="838200"/>
          </a:xfrm>
        </p:spPr>
        <p:txBody>
          <a:bodyPr/>
          <a:lstStyle/>
          <a:p>
            <a:pPr eaLnBrk="1" hangingPunct="1"/>
            <a:r>
              <a:rPr lang="es-ES" sz="1800" dirty="0"/>
              <a:t>Configuración básica de un </a:t>
            </a:r>
            <a:r>
              <a:rPr lang="es-ES" sz="1800" dirty="0" err="1"/>
              <a:t>router</a:t>
            </a:r>
            <a:br>
              <a:rPr dirty="0"/>
            </a:br>
            <a:r>
              <a:rPr lang="es-ES" dirty="0"/>
              <a:t>Configurar una interfaz de </a:t>
            </a:r>
            <a:r>
              <a:rPr lang="es-ES" dirty="0" err="1"/>
              <a:t>router</a:t>
            </a:r>
            <a:r>
              <a:rPr lang="es-ES" dirty="0"/>
              <a:t> IPv4</a:t>
            </a:r>
            <a:endParaRPr lang="es-ES" dirty="0">
              <a:solidFill>
                <a:srgbClr val="00B0F0"/>
              </a:solidFill>
              <a:latin typeface="Arial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05038" y="1397692"/>
            <a:ext cx="3963785" cy="4304608"/>
          </a:xfrm>
        </p:spPr>
        <p:txBody>
          <a:bodyPr/>
          <a:lstStyle/>
          <a:p>
            <a:pPr marL="0" indent="0">
              <a:buNone/>
            </a:pPr>
            <a:r>
              <a:rPr lang="es-ES" sz="2000" dirty="0"/>
              <a:t>Para que la interfaz de router esté disponible, debe cumplir con los siguientes requisitos:</a:t>
            </a:r>
          </a:p>
          <a:p>
            <a:r>
              <a:rPr lang="es-ES" sz="1600" dirty="0"/>
              <a:t>Debe estar configurada con una dirección y una máscara de subred.</a:t>
            </a:r>
          </a:p>
          <a:p>
            <a:r>
              <a:rPr lang="es-ES" sz="1600" dirty="0"/>
              <a:t>Debe activarse con el comando </a:t>
            </a:r>
            <a:r>
              <a:rPr lang="es-ES" sz="1600" b="1" dirty="0"/>
              <a:t>no shutdown</a:t>
            </a:r>
            <a:r>
              <a:rPr lang="es-ES" sz="1600" dirty="0"/>
              <a:t>. Las interfaces LAN y WAN no están activadas de manera predeterminada. </a:t>
            </a:r>
          </a:p>
          <a:p>
            <a:r>
              <a:rPr lang="es-ES" sz="1600" dirty="0"/>
              <a:t>Deben configurarse con el comando clock rate en el extremo del cable de serie rotulado como DCE. </a:t>
            </a:r>
          </a:p>
          <a:p>
            <a:pPr marL="0" indent="0">
              <a:buNone/>
            </a:pPr>
            <a:r>
              <a:rPr lang="es-ES" sz="1600" dirty="0"/>
              <a:t>Se puede incluir una descripción optativa.</a:t>
            </a:r>
          </a:p>
          <a:p>
            <a:endParaRPr lang="es-ES" sz="2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8823" y="1398876"/>
            <a:ext cx="4759277" cy="4302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207112"/>
      </p:ext>
    </p:extLst>
  </p:cSld>
  <p:clrMapOvr>
    <a:masterClrMapping/>
  </p:clrMapOvr>
  <p:transition spd="med">
    <p:wipe dir="r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>
          <a:xfrm>
            <a:off x="201600" y="396000"/>
            <a:ext cx="8772157" cy="838200"/>
          </a:xfrm>
        </p:spPr>
        <p:txBody>
          <a:bodyPr/>
          <a:lstStyle/>
          <a:p>
            <a:pPr eaLnBrk="1" hangingPunct="1"/>
            <a:r>
              <a:rPr lang="es-ES" sz="1800" dirty="0"/>
              <a:t>Configuración básica de un </a:t>
            </a:r>
            <a:r>
              <a:rPr lang="es-ES" sz="1800" dirty="0" err="1"/>
              <a:t>router</a:t>
            </a:r>
            <a:br>
              <a:rPr dirty="0"/>
            </a:br>
            <a:r>
              <a:rPr lang="es-ES" dirty="0"/>
              <a:t>Configurar una interfaz de </a:t>
            </a:r>
            <a:r>
              <a:rPr lang="es-ES" dirty="0" err="1"/>
              <a:t>router</a:t>
            </a:r>
            <a:r>
              <a:rPr lang="es-ES" dirty="0"/>
              <a:t> IPv6</a:t>
            </a:r>
            <a:endParaRPr lang="es-ES" dirty="0">
              <a:solidFill>
                <a:srgbClr val="00B0F0"/>
              </a:solidFill>
              <a:latin typeface="Arial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05037" y="1359592"/>
            <a:ext cx="8760987" cy="2475808"/>
          </a:xfrm>
        </p:spPr>
        <p:txBody>
          <a:bodyPr/>
          <a:lstStyle/>
          <a:p>
            <a:pPr marL="0" indent="0">
              <a:buNone/>
            </a:pPr>
            <a:r>
              <a:rPr lang="es-ES" sz="2000" dirty="0"/>
              <a:t>Configure la interfaz con una dirección IPv6 y una máscara de subred:</a:t>
            </a:r>
          </a:p>
          <a:p>
            <a:r>
              <a:rPr lang="es-ES" sz="1600" dirty="0"/>
              <a:t>Utilice el siguiente comando de configuración de interfaces: </a:t>
            </a:r>
            <a:r>
              <a:rPr lang="es-ES" sz="1600" b="1" dirty="0"/>
              <a:t>ipv6 address</a:t>
            </a:r>
            <a:r>
              <a:rPr lang="es-ES" sz="1600" dirty="0"/>
              <a:t> </a:t>
            </a:r>
            <a:r>
              <a:rPr lang="es-ES" sz="1600" i="1" dirty="0"/>
              <a:t>dirección-ipv6</a:t>
            </a:r>
            <a:r>
              <a:rPr lang="es-ES" sz="1600" dirty="0"/>
              <a:t>/</a:t>
            </a:r>
            <a:r>
              <a:rPr lang="es-ES" sz="1600" i="1" dirty="0"/>
              <a:t>longitud-ipv6 </a:t>
            </a:r>
            <a:r>
              <a:rPr lang="es-ES" sz="1600" dirty="0"/>
              <a:t>[link-local | eui-64].</a:t>
            </a:r>
          </a:p>
          <a:p>
            <a:r>
              <a:rPr lang="es-ES" sz="1600" dirty="0"/>
              <a:t>Actívela con el comando </a:t>
            </a:r>
            <a:r>
              <a:rPr lang="es-ES" sz="1600" b="1" dirty="0"/>
              <a:t>no shutdown</a:t>
            </a:r>
            <a:r>
              <a:rPr lang="es-ES" sz="1600" dirty="0"/>
              <a:t>.</a:t>
            </a:r>
          </a:p>
          <a:p>
            <a:endParaRPr lang="es-ES" sz="2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0836" y="2859503"/>
            <a:ext cx="5059764" cy="3450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864207"/>
      </p:ext>
    </p:extLst>
  </p:cSld>
  <p:clrMapOvr>
    <a:masterClrMapping/>
  </p:clrMapOvr>
  <p:transition spd="med">
    <p:wipe dir="r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>
          <a:xfrm>
            <a:off x="201600" y="396000"/>
            <a:ext cx="8772157" cy="838200"/>
          </a:xfrm>
        </p:spPr>
        <p:txBody>
          <a:bodyPr anchor="t"/>
          <a:lstStyle/>
          <a:p>
            <a:pPr eaLnBrk="1" hangingPunct="1"/>
            <a:r>
              <a:rPr lang="es-ES" sz="1800" dirty="0"/>
              <a:t>Configuración básica de un </a:t>
            </a:r>
            <a:r>
              <a:rPr lang="es-ES" sz="1800" dirty="0" err="1"/>
              <a:t>router</a:t>
            </a:r>
            <a:br>
              <a:rPr dirty="0"/>
            </a:br>
            <a:r>
              <a:rPr lang="es-ES" dirty="0"/>
              <a:t>Configurar una interfaz de </a:t>
            </a:r>
            <a:r>
              <a:rPr lang="es-ES" dirty="0" err="1"/>
              <a:t>router</a:t>
            </a:r>
            <a:r>
              <a:rPr lang="es-ES" dirty="0"/>
              <a:t> IPv6 (continuación)</a:t>
            </a:r>
            <a:endParaRPr lang="es-ES" dirty="0">
              <a:solidFill>
                <a:srgbClr val="00B0F0"/>
              </a:solidFill>
              <a:latin typeface="Arial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09090" y="1670396"/>
            <a:ext cx="8341712" cy="2894908"/>
          </a:xfrm>
        </p:spPr>
        <p:txBody>
          <a:bodyPr/>
          <a:lstStyle/>
          <a:p>
            <a:pPr marL="0" indent="0">
              <a:buNone/>
            </a:pPr>
            <a:r>
              <a:rPr lang="es-ES" sz="1800" b="1" dirty="0"/>
              <a:t>Las interfaces IPv6 pueden admitir más de una dirección</a:t>
            </a:r>
            <a:r>
              <a:rPr lang="es-ES" sz="1800" dirty="0"/>
              <a:t>:</a:t>
            </a:r>
          </a:p>
          <a:p>
            <a:r>
              <a:rPr lang="es-ES" sz="1800" dirty="0"/>
              <a:t>Configure una dirección de unidifusión global especificada:</a:t>
            </a:r>
            <a:r>
              <a:rPr lang="es-ES" sz="2000" dirty="0"/>
              <a:t> </a:t>
            </a:r>
            <a:r>
              <a:rPr lang="es-ES" sz="1800" b="1" dirty="0"/>
              <a:t>ipv6address</a:t>
            </a:r>
            <a:r>
              <a:rPr lang="es-ES" sz="1800" i="1" dirty="0"/>
              <a:t> dirección-ipv6</a:t>
            </a:r>
            <a:r>
              <a:rPr lang="es-ES" sz="1800" dirty="0"/>
              <a:t> /</a:t>
            </a:r>
            <a:r>
              <a:rPr lang="es-ES" sz="1800" i="1" dirty="0"/>
              <a:t>longitud-ipv6</a:t>
            </a:r>
            <a:r>
              <a:rPr lang="es-ES" sz="2000" dirty="0"/>
              <a:t> </a:t>
            </a:r>
          </a:p>
          <a:p>
            <a:r>
              <a:rPr lang="es-ES" sz="1800" dirty="0"/>
              <a:t>Configure una dirección IPv6 global con un identificador (ID) de interfaz en los 64 bits de orden bajo: </a:t>
            </a:r>
            <a:r>
              <a:rPr lang="es-ES" sz="1800" b="1" dirty="0"/>
              <a:t>ipv6address </a:t>
            </a:r>
            <a:r>
              <a:rPr lang="es-ES" sz="1800" i="1" dirty="0"/>
              <a:t>dirección-ipv6</a:t>
            </a:r>
            <a:r>
              <a:rPr lang="es-ES" sz="1800" dirty="0"/>
              <a:t> /</a:t>
            </a:r>
            <a:r>
              <a:rPr lang="es-ES" sz="1800" i="1" dirty="0"/>
              <a:t>longitud-ipv6 </a:t>
            </a:r>
            <a:r>
              <a:rPr lang="es-ES" sz="1800" dirty="0"/>
              <a:t>eui-64.</a:t>
            </a:r>
          </a:p>
          <a:p>
            <a:r>
              <a:rPr lang="es-ES" sz="1800" dirty="0"/>
              <a:t>Configure una dirección link-local: </a:t>
            </a:r>
            <a:r>
              <a:rPr lang="es-ES" sz="1800" b="1" dirty="0"/>
              <a:t>ipv6address</a:t>
            </a:r>
            <a:r>
              <a:rPr lang="es-ES" sz="2000" dirty="0"/>
              <a:t> </a:t>
            </a:r>
            <a:r>
              <a:rPr lang="es-ES" sz="1800" i="1" dirty="0"/>
              <a:t>dirección-ipv6</a:t>
            </a:r>
            <a:r>
              <a:rPr lang="es-ES" sz="1800" dirty="0"/>
              <a:t> /</a:t>
            </a:r>
            <a:r>
              <a:rPr lang="es-ES" sz="1800" i="1" dirty="0"/>
              <a:t>longitud-ipv6 </a:t>
            </a:r>
            <a:r>
              <a:rPr lang="es-ES" sz="1800" dirty="0"/>
              <a:t>link-local.</a:t>
            </a:r>
          </a:p>
          <a:p>
            <a:pPr marL="0" indent="0">
              <a:buNone/>
            </a:pPr>
            <a:endParaRPr lang="es-ES" sz="1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4553" y="4170219"/>
            <a:ext cx="6447906" cy="2325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315670"/>
      </p:ext>
    </p:extLst>
  </p:cSld>
  <p:clrMapOvr>
    <a:masterClrMapping/>
  </p:clrMapOvr>
  <p:transition spd="med">
    <p:wipe dir="r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>
          <a:xfrm>
            <a:off x="201600" y="396000"/>
            <a:ext cx="8772157" cy="838200"/>
          </a:xfrm>
        </p:spPr>
        <p:txBody>
          <a:bodyPr/>
          <a:lstStyle/>
          <a:p>
            <a:r>
              <a:rPr lang="es-ES" sz="1800" dirty="0"/>
              <a:t>Configuración básica de un </a:t>
            </a:r>
            <a:r>
              <a:rPr lang="es-ES" sz="1800" dirty="0" err="1"/>
              <a:t>router</a:t>
            </a:r>
            <a:br>
              <a:rPr dirty="0"/>
            </a:br>
            <a:r>
              <a:rPr lang="es-ES" dirty="0"/>
              <a:t>Configurar una interfaz de </a:t>
            </a:r>
            <a:r>
              <a:rPr lang="es-ES" dirty="0" err="1"/>
              <a:t>loopback</a:t>
            </a:r>
            <a:r>
              <a:rPr lang="es-ES" dirty="0"/>
              <a:t> IPv4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09090" y="1372292"/>
            <a:ext cx="8341712" cy="2894908"/>
          </a:xfrm>
        </p:spPr>
        <p:txBody>
          <a:bodyPr/>
          <a:lstStyle/>
          <a:p>
            <a:pPr marL="0" indent="0">
              <a:buNone/>
            </a:pPr>
            <a:r>
              <a:rPr lang="es-ES" sz="2000" b="1" dirty="0"/>
              <a:t>Una interfaz de loopback es una interfaz lógica interna del router</a:t>
            </a:r>
            <a:r>
              <a:rPr lang="es-ES" sz="2000" dirty="0"/>
              <a:t>: </a:t>
            </a:r>
          </a:p>
          <a:p>
            <a:r>
              <a:rPr lang="es-ES" sz="1600" dirty="0"/>
              <a:t>No se asigna a un puerto físico; se la considera una interfaz de software que se coloca automáticamente en estado UP (activo).</a:t>
            </a:r>
          </a:p>
          <a:p>
            <a:r>
              <a:rPr lang="es-ES" sz="1600" dirty="0"/>
              <a:t>Una interfaz de loopback es útil para pruebas.</a:t>
            </a:r>
          </a:p>
          <a:p>
            <a:r>
              <a:rPr lang="es-ES" sz="1600" dirty="0"/>
              <a:t>Es importante en el proceso de routing de OSPF.</a:t>
            </a:r>
          </a:p>
          <a:p>
            <a:pPr marL="0" indent="0">
              <a:buNone/>
            </a:pPr>
            <a:endParaRPr lang="es-ES" sz="2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6200" y="3309132"/>
            <a:ext cx="4318000" cy="3375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237025"/>
      </p:ext>
    </p:extLst>
  </p:cSld>
  <p:clrMapOvr>
    <a:masterClrMapping/>
  </p:clrMapOvr>
  <p:transition spd="med">
    <p:wipe dir="r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>
          <a:xfrm>
            <a:off x="201600" y="396000"/>
            <a:ext cx="8772157" cy="838200"/>
          </a:xfrm>
        </p:spPr>
        <p:txBody>
          <a:bodyPr/>
          <a:lstStyle/>
          <a:p>
            <a:pPr>
              <a:buNone/>
            </a:pPr>
            <a:r>
              <a:rPr lang="es-ES" sz="1800" dirty="0"/>
              <a:t>Verificar la conectividad de redes conectadas directamente</a:t>
            </a:r>
            <a:br>
              <a:rPr dirty="0"/>
            </a:br>
            <a:r>
              <a:rPr lang="es-ES" dirty="0"/>
              <a:t>Verificar la configuración de la interfaz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09090" y="1372292"/>
            <a:ext cx="4175610" cy="4926908"/>
          </a:xfrm>
        </p:spPr>
        <p:txBody>
          <a:bodyPr/>
          <a:lstStyle/>
          <a:p>
            <a:pPr marL="0" indent="0">
              <a:buNone/>
            </a:pPr>
            <a:r>
              <a:rPr lang="es-ES" sz="2000" dirty="0"/>
              <a:t>Se utilizan comandos show para verificar el funcionamiento y la configuración de la interfaz:</a:t>
            </a:r>
          </a:p>
          <a:p>
            <a:r>
              <a:rPr lang="es-ES" sz="2000" b="1" dirty="0"/>
              <a:t>show ip interfaces brief</a:t>
            </a:r>
          </a:p>
          <a:p>
            <a:r>
              <a:rPr lang="es-ES" sz="2000" b="1" dirty="0"/>
              <a:t>show ip route</a:t>
            </a:r>
          </a:p>
          <a:p>
            <a:r>
              <a:rPr lang="es-ES" sz="2000" b="1" dirty="0"/>
              <a:t>show running-config </a:t>
            </a:r>
          </a:p>
          <a:p>
            <a:pPr marL="0" indent="0">
              <a:buNone/>
            </a:pPr>
            <a:r>
              <a:rPr lang="es-ES" sz="2000" dirty="0"/>
              <a:t>Comandos show que se utilizan para reunir información más detallada sobre la interfaz:</a:t>
            </a:r>
          </a:p>
          <a:p>
            <a:r>
              <a:rPr lang="es-ES" sz="2000" b="1" dirty="0"/>
              <a:t>show interfaces</a:t>
            </a:r>
            <a:endParaRPr lang="es-ES" sz="2000" dirty="0"/>
          </a:p>
          <a:p>
            <a:r>
              <a:rPr lang="es-ES" sz="2000" b="1" dirty="0"/>
              <a:t>show ip interfaces:</a:t>
            </a:r>
            <a:endParaRPr lang="es-ES" sz="2000" dirty="0"/>
          </a:p>
          <a:p>
            <a:pPr marL="0" indent="0">
              <a:buNone/>
            </a:pPr>
            <a:endParaRPr lang="es-E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4700" y="1977042"/>
            <a:ext cx="4337720" cy="3990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981770"/>
      </p:ext>
    </p:extLst>
  </p:cSld>
  <p:clrMapOvr>
    <a:masterClrMapping/>
  </p:clrMapOvr>
  <p:transition spd="med">
    <p:wipe dir="r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>
          <a:xfrm>
            <a:off x="201600" y="396000"/>
            <a:ext cx="8835832" cy="838200"/>
          </a:xfrm>
        </p:spPr>
        <p:txBody>
          <a:bodyPr anchor="t"/>
          <a:lstStyle/>
          <a:p>
            <a:pPr>
              <a:buNone/>
            </a:pPr>
            <a:r>
              <a:rPr lang="es-ES" sz="1800" dirty="0"/>
              <a:t>Verificar la conectividad de redes conectadas directamente</a:t>
            </a:r>
            <a:br>
              <a:rPr sz="2800" dirty="0"/>
            </a:br>
            <a:r>
              <a:rPr lang="es-ES" sz="2600" dirty="0"/>
              <a:t>Verificar la configuración de la interfaz (continuación)</a:t>
            </a: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2114" y="1147800"/>
            <a:ext cx="6088664" cy="5562251"/>
          </a:xfrm>
        </p:spPr>
      </p:pic>
    </p:spTree>
    <p:extLst>
      <p:ext uri="{BB962C8B-B14F-4D97-AF65-F5344CB8AC3E}">
        <p14:creationId xmlns:p14="http://schemas.microsoft.com/office/powerpoint/2010/main" val="62847664"/>
      </p:ext>
    </p:extLst>
  </p:cSld>
  <p:clrMapOvr>
    <a:masterClrMapping/>
  </p:clrMapOvr>
  <p:transition spd="med">
    <p:wipe dir="r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>
          <a:xfrm>
            <a:off x="201600" y="396000"/>
            <a:ext cx="8790112" cy="838200"/>
          </a:xfrm>
        </p:spPr>
        <p:txBody>
          <a:bodyPr anchor="t"/>
          <a:lstStyle/>
          <a:p>
            <a:r>
              <a:rPr lang="es-ES" sz="1800" dirty="0"/>
              <a:t>Verificar la conectividad de redes conectadas directamente</a:t>
            </a:r>
            <a:br>
              <a:rPr dirty="0"/>
            </a:br>
            <a:r>
              <a:rPr lang="es-ES" dirty="0"/>
              <a:t>Verificar la configuración de una interfaz IPv6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13107" y="1518342"/>
            <a:ext cx="8733677" cy="4926405"/>
          </a:xfrm>
        </p:spPr>
        <p:txBody>
          <a:bodyPr/>
          <a:lstStyle/>
          <a:p>
            <a:pPr marL="0" indent="0">
              <a:buNone/>
            </a:pPr>
            <a:r>
              <a:rPr lang="es-ES" sz="1800" b="1" dirty="0"/>
              <a:t>Comandos comunes para verificar la configuración de una interfaz IPv6: </a:t>
            </a:r>
          </a:p>
          <a:p>
            <a:r>
              <a:rPr lang="es-ES" sz="1400" b="1" dirty="0"/>
              <a:t>show ipv6 interface brief</a:t>
            </a:r>
            <a:r>
              <a:rPr lang="es-ES" sz="1400" dirty="0"/>
              <a:t>: muestra un resumen de cada una de las interfaces.</a:t>
            </a:r>
            <a:endParaRPr lang="es-ES" sz="1400" b="1" dirty="0"/>
          </a:p>
          <a:p>
            <a:r>
              <a:rPr lang="es-ES" sz="1400" b="1" dirty="0"/>
              <a:t>show ipv6 interface gigabitethernet 0/0</a:t>
            </a:r>
            <a:r>
              <a:rPr lang="es-ES" sz="1400" dirty="0"/>
              <a:t>: muestra el estado de la interfaz y todas las direcciones IPv6 correspondientes a esta interfaz.</a:t>
            </a:r>
            <a:r>
              <a:rPr lang="es-ES" sz="2000" dirty="0"/>
              <a:t> </a:t>
            </a:r>
          </a:p>
          <a:p>
            <a:r>
              <a:rPr lang="es-ES" sz="1400" b="1" dirty="0"/>
              <a:t>show ipv6 route</a:t>
            </a:r>
            <a:r>
              <a:rPr lang="es-ES" sz="1400" dirty="0"/>
              <a:t>: verifica que las redes IPv6 y las direcciones de interfaces IPv6 específicas se hayan instalado en la tabla de routing IPv6. </a:t>
            </a:r>
            <a:endParaRPr lang="es-ES" sz="1400" b="1" dirty="0"/>
          </a:p>
          <a:p>
            <a:endParaRPr lang="es-E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3000" y="3290707"/>
            <a:ext cx="4787900" cy="3377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387297"/>
      </p:ext>
    </p:extLst>
  </p:cSld>
  <p:clrMapOvr>
    <a:masterClrMapping/>
  </p:clrMapOvr>
  <p:transition spd="med">
    <p:wipe dir="r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15470" y="1409701"/>
            <a:ext cx="8055430" cy="4332514"/>
          </a:xfrm>
        </p:spPr>
        <p:txBody>
          <a:bodyPr/>
          <a:lstStyle/>
          <a:p>
            <a:pPr marL="0" indent="0">
              <a:buNone/>
            </a:pPr>
            <a:r>
              <a:rPr lang="es-ES" sz="2000" dirty="0"/>
              <a:t>La salida del comando show se puede controlar con los siguientes comandos y filtros:</a:t>
            </a:r>
          </a:p>
          <a:p>
            <a:r>
              <a:rPr lang="es-ES" sz="1600" dirty="0"/>
              <a:t>Utilice el comando</a:t>
            </a:r>
            <a:r>
              <a:rPr lang="es-ES" sz="1600" b="1" dirty="0"/>
              <a:t> terminal length </a:t>
            </a:r>
            <a:r>
              <a:rPr lang="es-ES" sz="1600" i="1" dirty="0"/>
              <a:t>número</a:t>
            </a:r>
            <a:r>
              <a:rPr lang="es-ES" sz="1600" dirty="0"/>
              <a:t> para especificar la cantidad de líneas que se mostrarán. </a:t>
            </a:r>
          </a:p>
          <a:p>
            <a:r>
              <a:rPr lang="es-ES" sz="1600" dirty="0"/>
              <a:t>Para filtrar resultados específicos de los comandos, utilice una </a:t>
            </a:r>
            <a:r>
              <a:rPr lang="es-ES" sz="1600" b="1" dirty="0"/>
              <a:t>barra vertical (|)</a:t>
            </a:r>
            <a:r>
              <a:rPr lang="es-ES" sz="1600" dirty="0"/>
              <a:t> después del comando show. Algunos de los parámetros que se pueden utilizar después de la barra vertical son los siguientes:</a:t>
            </a:r>
          </a:p>
          <a:p>
            <a:pPr lvl="1"/>
            <a:r>
              <a:rPr lang="es-ES" sz="1600" b="1" dirty="0" err="1"/>
              <a:t>section</a:t>
            </a:r>
            <a:r>
              <a:rPr lang="es-ES" sz="1600" b="1" dirty="0"/>
              <a:t>, </a:t>
            </a:r>
            <a:r>
              <a:rPr lang="es-ES" sz="1600" b="1" dirty="0" err="1"/>
              <a:t>include</a:t>
            </a:r>
            <a:r>
              <a:rPr lang="es-ES" sz="1600" b="1" dirty="0"/>
              <a:t>, </a:t>
            </a:r>
            <a:r>
              <a:rPr lang="es-ES" sz="1600" b="1" dirty="0" err="1"/>
              <a:t>exclude</a:t>
            </a:r>
            <a:r>
              <a:rPr lang="es-ES" sz="1600" b="1" dirty="0"/>
              <a:t>, </a:t>
            </a:r>
            <a:r>
              <a:rPr lang="es-ES" sz="1600" b="1" dirty="0" err="1"/>
              <a:t>begin</a:t>
            </a:r>
            <a:endParaRPr lang="es-ES" sz="1600" b="1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1600" y="396000"/>
            <a:ext cx="8145462" cy="838200"/>
          </a:xfrm>
        </p:spPr>
        <p:txBody>
          <a:bodyPr/>
          <a:lstStyle/>
          <a:p>
            <a:r>
              <a:rPr lang="es-ES" sz="1800" dirty="0"/>
              <a:t>Verificar la conectividad de redes conectadas directamente</a:t>
            </a:r>
            <a:br>
              <a:rPr dirty="0"/>
            </a:br>
            <a:r>
              <a:rPr lang="es-ES" dirty="0"/>
              <a:t>Filtrar la salida del comando show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614" y="3796781"/>
            <a:ext cx="4770122" cy="169969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2150" y="3794823"/>
            <a:ext cx="4199020" cy="2443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3437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>
          <a:xfrm>
            <a:off x="201600" y="396000"/>
            <a:ext cx="8772157" cy="838200"/>
          </a:xfrm>
        </p:spPr>
        <p:txBody>
          <a:bodyPr/>
          <a:lstStyle/>
          <a:p>
            <a:r>
              <a:rPr lang="es-ES" sz="1800" dirty="0"/>
              <a:t>Verificar la conectividad de redes conectadas directamente</a:t>
            </a:r>
            <a:br>
              <a:rPr dirty="0"/>
            </a:br>
            <a:r>
              <a:rPr lang="es-ES" dirty="0"/>
              <a:t>Historial de comandos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09090" y="1372292"/>
            <a:ext cx="8341712" cy="2894908"/>
          </a:xfrm>
        </p:spPr>
        <p:txBody>
          <a:bodyPr/>
          <a:lstStyle/>
          <a:p>
            <a:pPr marL="0" indent="0">
              <a:buNone/>
            </a:pPr>
            <a:r>
              <a:rPr lang="es-ES" sz="1800" dirty="0"/>
              <a:t>El historial de comandos almacena temporalmente una lista de los comandos ejecutados para poder acceder a ellos:</a:t>
            </a:r>
          </a:p>
          <a:p>
            <a:r>
              <a:rPr lang="es-ES" sz="1400" dirty="0"/>
              <a:t>Para recuperar comandos, presione </a:t>
            </a:r>
            <a:r>
              <a:rPr lang="es-ES" sz="1400" b="1" dirty="0"/>
              <a:t>Ctrl+P</a:t>
            </a:r>
            <a:r>
              <a:rPr lang="es-ES" sz="1400" dirty="0"/>
              <a:t> o la </a:t>
            </a:r>
            <a:r>
              <a:rPr lang="es-ES" sz="1400" b="1" dirty="0"/>
              <a:t>flecha HACIA ARRIBA</a:t>
            </a:r>
            <a:r>
              <a:rPr lang="es-ES" sz="1400" dirty="0"/>
              <a:t>.</a:t>
            </a:r>
            <a:endParaRPr lang="es-ES" sz="1400" b="1" dirty="0"/>
          </a:p>
          <a:p>
            <a:r>
              <a:rPr lang="es-ES" sz="1400" dirty="0"/>
              <a:t>Para volver a los comandos más recientes, presione </a:t>
            </a:r>
            <a:r>
              <a:rPr lang="es-ES" sz="1400" b="1" dirty="0"/>
              <a:t>Ctrl+N</a:t>
            </a:r>
            <a:r>
              <a:rPr lang="es-ES" sz="1400" dirty="0"/>
              <a:t> o la </a:t>
            </a:r>
            <a:r>
              <a:rPr lang="es-ES" sz="1400" b="1" dirty="0"/>
              <a:t>flecha hacia abajo</a:t>
            </a:r>
            <a:r>
              <a:rPr lang="es-ES" sz="1400" dirty="0"/>
              <a:t>.</a:t>
            </a:r>
            <a:endParaRPr lang="es-ES" sz="1400" b="1" dirty="0"/>
          </a:p>
          <a:p>
            <a:r>
              <a:rPr lang="es-ES" sz="1400" dirty="0"/>
              <a:t>De manera predeterminada, el historial de comandos está habilitado y el sistema captura los últimos 10 comandos presentes en el búfer. Utilice el comando </a:t>
            </a:r>
            <a:r>
              <a:rPr lang="es-ES" sz="1400" b="1" dirty="0"/>
              <a:t>show history</a:t>
            </a:r>
            <a:r>
              <a:rPr lang="es-ES" sz="1400" dirty="0"/>
              <a:t> del modo EXEC con privilegios para mostrar el contenido del búfer.</a:t>
            </a:r>
          </a:p>
          <a:p>
            <a:r>
              <a:rPr lang="es-ES" sz="1400" dirty="0"/>
              <a:t>Utilice el comando </a:t>
            </a:r>
            <a:r>
              <a:rPr lang="es-ES" sz="1400" b="1" dirty="0"/>
              <a:t>terminal history size</a:t>
            </a:r>
            <a:r>
              <a:rPr lang="es-ES" sz="1400" dirty="0"/>
              <a:t> del modo EXEC del usuario para aumentar o reducir el tamaño del búfer.</a:t>
            </a:r>
          </a:p>
          <a:p>
            <a:pPr marL="0" indent="0">
              <a:buNone/>
            </a:pPr>
            <a:endParaRPr lang="es-ES" sz="1800" dirty="0"/>
          </a:p>
        </p:txBody>
      </p:sp>
      <p:pic>
        <p:nvPicPr>
          <p:cNvPr id="4" name="Picture 3" descr="Routing and Switching Essentials - Mozilla Firefox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20" t="37305" r="45662" b="29815"/>
          <a:stretch/>
        </p:blipFill>
        <p:spPr>
          <a:xfrm>
            <a:off x="1988707" y="4071620"/>
            <a:ext cx="5182478" cy="2259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732740"/>
      </p:ext>
    </p:extLst>
  </p:cSld>
  <p:clrMapOvr>
    <a:masterClrMapping/>
  </p:clrMapOvr>
  <p:transition spd="med">
    <p:wipe dir="r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11150" y="2263775"/>
            <a:ext cx="3854450" cy="1481138"/>
          </a:xfrm>
        </p:spPr>
        <p:txBody>
          <a:bodyPr/>
          <a:lstStyle/>
          <a:p>
            <a:pPr eaLnBrk="1" hangingPunct="1"/>
            <a:r>
              <a:rPr lang="es-ES" sz="2400" dirty="0"/>
              <a:t>1.2 Decisiones de routing</a:t>
            </a:r>
            <a:endParaRPr lang="es-ES" sz="24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5692449"/>
      </p:ext>
    </p:extLst>
  </p:cSld>
  <p:clrMapOvr>
    <a:masterClrMapping/>
  </p:clrMapOvr>
  <p:transition>
    <p:wipe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201600" y="396000"/>
            <a:ext cx="8145462" cy="838200"/>
          </a:xfrm>
        </p:spPr>
        <p:txBody>
          <a:bodyPr/>
          <a:lstStyle/>
          <a:p>
            <a:pPr eaLnBrk="1" hangingPunct="1"/>
            <a:r>
              <a:rPr lang="es-ES" sz="1800" dirty="0"/>
              <a:t>Funciones de un router</a:t>
            </a:r>
            <a:br>
              <a:rPr dirty="0"/>
            </a:br>
            <a:r>
              <a:rPr lang="es-ES" dirty="0"/>
              <a:t>¿Por qué elegir el </a:t>
            </a:r>
            <a:r>
              <a:rPr lang="es-ES" dirty="0" err="1"/>
              <a:t>routing</a:t>
            </a:r>
            <a:r>
              <a:rPr lang="es-ES" dirty="0"/>
              <a:t>?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41125" y="1407886"/>
            <a:ext cx="7056848" cy="870857"/>
          </a:xfrm>
        </p:spPr>
        <p:txBody>
          <a:bodyPr/>
          <a:lstStyle/>
          <a:p>
            <a:pPr marL="0" indent="0">
              <a:buNone/>
            </a:pPr>
            <a:r>
              <a:rPr lang="es-ES" dirty="0"/>
              <a:t>El </a:t>
            </a:r>
            <a:r>
              <a:rPr lang="es-ES" dirty="0" err="1"/>
              <a:t>router</a:t>
            </a:r>
            <a:r>
              <a:rPr lang="es-ES" dirty="0"/>
              <a:t> es responsable del </a:t>
            </a:r>
            <a:r>
              <a:rPr lang="es-ES" dirty="0" err="1"/>
              <a:t>routing</a:t>
            </a:r>
            <a:r>
              <a:rPr lang="es-ES" dirty="0"/>
              <a:t> del tráfico entre redes.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7038" y="2281210"/>
            <a:ext cx="5227093" cy="4264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469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>
          <a:xfrm>
            <a:off x="201600" y="396000"/>
            <a:ext cx="8772157" cy="838200"/>
          </a:xfrm>
        </p:spPr>
        <p:txBody>
          <a:bodyPr/>
          <a:lstStyle/>
          <a:p>
            <a:r>
              <a:rPr lang="es-ES" sz="1800" dirty="0" err="1"/>
              <a:t>Switching</a:t>
            </a:r>
            <a:r>
              <a:rPr lang="es-ES" sz="1800" dirty="0"/>
              <a:t> de paquetes entre redes</a:t>
            </a:r>
            <a:br>
              <a:rPr dirty="0"/>
            </a:br>
            <a:r>
              <a:rPr lang="es-ES" dirty="0"/>
              <a:t>Función de </a:t>
            </a:r>
            <a:r>
              <a:rPr lang="es-ES" dirty="0" err="1"/>
              <a:t>switching</a:t>
            </a:r>
            <a:r>
              <a:rPr lang="es-ES" dirty="0"/>
              <a:t> de un </a:t>
            </a:r>
            <a:r>
              <a:rPr lang="es-ES" dirty="0" err="1"/>
              <a:t>router</a:t>
            </a:r>
            <a:endParaRPr lang="es-E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226" y="1308605"/>
            <a:ext cx="6964614" cy="5215843"/>
          </a:xfrm>
        </p:spPr>
      </p:pic>
    </p:spTree>
    <p:extLst>
      <p:ext uri="{BB962C8B-B14F-4D97-AF65-F5344CB8AC3E}">
        <p14:creationId xmlns:p14="http://schemas.microsoft.com/office/powerpoint/2010/main" val="1508655930"/>
      </p:ext>
    </p:extLst>
  </p:cSld>
  <p:clrMapOvr>
    <a:masterClrMapping/>
  </p:clrMapOvr>
  <p:transition spd="med">
    <p:wipe dir="r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>
          <a:xfrm>
            <a:off x="201600" y="396000"/>
            <a:ext cx="8772157" cy="838200"/>
          </a:xfrm>
        </p:spPr>
        <p:txBody>
          <a:bodyPr/>
          <a:lstStyle/>
          <a:p>
            <a:r>
              <a:rPr lang="es-ES" sz="1800" dirty="0" err="1"/>
              <a:t>Switching</a:t>
            </a:r>
            <a:r>
              <a:rPr lang="es-ES" sz="1800" dirty="0"/>
              <a:t> de paquetes entre redes</a:t>
            </a:r>
            <a:br>
              <a:rPr dirty="0"/>
            </a:br>
            <a:r>
              <a:rPr lang="es-ES" dirty="0"/>
              <a:t>Enviar un paquete</a:t>
            </a: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960" y="1404069"/>
            <a:ext cx="8313600" cy="4955247"/>
          </a:xfrm>
        </p:spPr>
      </p:pic>
    </p:spTree>
    <p:extLst>
      <p:ext uri="{BB962C8B-B14F-4D97-AF65-F5344CB8AC3E}">
        <p14:creationId xmlns:p14="http://schemas.microsoft.com/office/powerpoint/2010/main" val="3412107192"/>
      </p:ext>
    </p:extLst>
  </p:cSld>
  <p:clrMapOvr>
    <a:masterClrMapping/>
  </p:clrMapOvr>
  <p:transition spd="med">
    <p:wipe dir="r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sz="1800" dirty="0" err="1"/>
              <a:t>Switching</a:t>
            </a:r>
            <a:r>
              <a:rPr lang="es-ES" sz="1800" dirty="0"/>
              <a:t> de paquetes entre redes</a:t>
            </a:r>
            <a:br>
              <a:rPr dirty="0"/>
            </a:br>
            <a:r>
              <a:rPr lang="es-ES" dirty="0"/>
              <a:t>Reenviar al siguiente salto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01" y="1320800"/>
            <a:ext cx="7107935" cy="5029200"/>
          </a:xfrm>
        </p:spPr>
      </p:pic>
    </p:spTree>
    <p:extLst>
      <p:ext uri="{BB962C8B-B14F-4D97-AF65-F5344CB8AC3E}">
        <p14:creationId xmlns:p14="http://schemas.microsoft.com/office/powerpoint/2010/main" val="420471568"/>
      </p:ext>
    </p:extLst>
  </p:cSld>
  <p:clrMapOvr>
    <a:masterClrMapping/>
  </p:clrMapOvr>
  <p:transition spd="med">
    <p:wipe dir="r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sz="1800" dirty="0" err="1"/>
              <a:t>Switching</a:t>
            </a:r>
            <a:r>
              <a:rPr lang="es-ES" sz="1800" dirty="0"/>
              <a:t> de paquetes entre redes</a:t>
            </a:r>
            <a:br>
              <a:rPr dirty="0"/>
            </a:br>
            <a:r>
              <a:rPr lang="es-ES" dirty="0" err="1"/>
              <a:t>Routing</a:t>
            </a:r>
            <a:r>
              <a:rPr lang="es-ES" dirty="0"/>
              <a:t> de paquetes</a:t>
            </a: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262" y="1361559"/>
            <a:ext cx="7263177" cy="5069599"/>
          </a:xfrm>
        </p:spPr>
      </p:pic>
    </p:spTree>
    <p:extLst>
      <p:ext uri="{BB962C8B-B14F-4D97-AF65-F5344CB8AC3E}">
        <p14:creationId xmlns:p14="http://schemas.microsoft.com/office/powerpoint/2010/main" val="926092881"/>
      </p:ext>
    </p:extLst>
  </p:cSld>
  <p:clrMapOvr>
    <a:masterClrMapping/>
  </p:clrMapOvr>
  <p:transition spd="med">
    <p:wipe dir="r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sz="1800" dirty="0" err="1"/>
              <a:t>Switching</a:t>
            </a:r>
            <a:r>
              <a:rPr lang="es-ES" sz="1800" dirty="0"/>
              <a:t> de paquetes entre redes</a:t>
            </a:r>
            <a:br>
              <a:rPr dirty="0"/>
            </a:br>
            <a:r>
              <a:rPr lang="es-ES" dirty="0"/>
              <a:t>Llegar al destino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411" y="1382340"/>
            <a:ext cx="7451549" cy="5262427"/>
          </a:xfrm>
        </p:spPr>
      </p:pic>
    </p:spTree>
    <p:extLst>
      <p:ext uri="{BB962C8B-B14F-4D97-AF65-F5344CB8AC3E}">
        <p14:creationId xmlns:p14="http://schemas.microsoft.com/office/powerpoint/2010/main" val="4241544632"/>
      </p:ext>
    </p:extLst>
  </p:cSld>
  <p:clrMapOvr>
    <a:masterClrMapping/>
  </p:clrMapOvr>
  <p:transition spd="med">
    <p:wipe dir="r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sz="1800" dirty="0"/>
              <a:t>Determinación de rutas</a:t>
            </a:r>
            <a:br>
              <a:rPr dirty="0"/>
            </a:br>
            <a:r>
              <a:rPr lang="es-ES" dirty="0"/>
              <a:t>Decisiones de </a:t>
            </a:r>
            <a:r>
              <a:rPr lang="es-ES" dirty="0" err="1"/>
              <a:t>routing</a:t>
            </a:r>
            <a:endParaRPr lang="es-E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639" y="1353156"/>
            <a:ext cx="6744913" cy="5096567"/>
          </a:xfrm>
        </p:spPr>
      </p:pic>
    </p:spTree>
    <p:extLst>
      <p:ext uri="{BB962C8B-B14F-4D97-AF65-F5344CB8AC3E}">
        <p14:creationId xmlns:p14="http://schemas.microsoft.com/office/powerpoint/2010/main" val="4072175172"/>
      </p:ext>
    </p:extLst>
  </p:cSld>
  <p:clrMapOvr>
    <a:masterClrMapping/>
  </p:clrMapOvr>
  <p:transition spd="med">
    <p:wipe dir="r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sz="1800" dirty="0"/>
              <a:t>Determinación de rutas</a:t>
            </a:r>
            <a:br>
              <a:rPr dirty="0"/>
            </a:br>
            <a:r>
              <a:rPr lang="es-ES" dirty="0"/>
              <a:t>La mejor ruta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13107" y="1326142"/>
            <a:ext cx="8733677" cy="4926405"/>
          </a:xfrm>
        </p:spPr>
        <p:txBody>
          <a:bodyPr/>
          <a:lstStyle/>
          <a:p>
            <a:pPr lvl="0"/>
            <a:r>
              <a:rPr lang="es-ES" sz="2000" b="1" dirty="0"/>
              <a:t>Un protocolo de routing elige la mejor ruta en función del valor o la métrica que usa para determinar la distancia para llegar a una red</a:t>
            </a:r>
            <a:r>
              <a:rPr lang="es-ES" sz="2000" dirty="0"/>
              <a:t>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s-ES" sz="1600" dirty="0"/>
              <a:t>Una métrica es un valor que se utiliza para medir la distancia que existe hasta una red determinada.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s-ES" sz="1600" dirty="0"/>
              <a:t>La mejor ruta a una red es la ruta con la métrica más baja.</a:t>
            </a:r>
          </a:p>
          <a:p>
            <a:r>
              <a:rPr lang="es-ES" sz="2000" b="1" dirty="0"/>
              <a:t>Los protocolos de routing dinámico utilizan sus propias reglas y métricas para armar y actualizar tablas de routing</a:t>
            </a:r>
            <a:r>
              <a:rPr lang="es-ES" sz="2000" dirty="0"/>
              <a:t>: </a:t>
            </a:r>
            <a:r>
              <a:rPr lang="en-US" sz="2000" dirty="0"/>
              <a:t>	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s-ES" sz="1600" dirty="0"/>
              <a:t>Protocolo de información de routing (RIP): recuento de saltos.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s-ES" sz="1600" dirty="0"/>
              <a:t>Abrir primero la ruta más corta (OSPF): costo según el ancho de banda acumulativo de origen a destino.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s-ES" sz="1600" dirty="0"/>
              <a:t>Protocolo mejorado de routing de gateway interior (EIGRP): ancho de banda, demora, carga, confiabilidad.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38148227"/>
      </p:ext>
    </p:extLst>
  </p:cSld>
  <p:clrMapOvr>
    <a:masterClrMapping/>
  </p:clrMapOvr>
  <p:transition spd="med">
    <p:wipe dir="r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sz="1800" dirty="0"/>
              <a:t>Determinación de rutas</a:t>
            </a:r>
            <a:br>
              <a:rPr dirty="0"/>
            </a:br>
            <a:r>
              <a:rPr lang="es-ES" dirty="0"/>
              <a:t>Equilibrio de carga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13107" y="1326142"/>
            <a:ext cx="8548121" cy="4926405"/>
          </a:xfrm>
        </p:spPr>
        <p:txBody>
          <a:bodyPr/>
          <a:lstStyle/>
          <a:p>
            <a:pPr lvl="0"/>
            <a:r>
              <a:rPr lang="es-ES" sz="1800" dirty="0"/>
              <a:t>Cuando un router tiene dos o más rutas hacia un destino con métricas del mismo costo, el router reenvía los paquetes usando ambas rutas por igual:</a:t>
            </a:r>
          </a:p>
          <a:p>
            <a:pPr marL="563562" lvl="1" indent="-342900">
              <a:buFont typeface="Courier New" panose="02070309020205020404" pitchFamily="49" charset="0"/>
              <a:buChar char="o"/>
            </a:pPr>
            <a:r>
              <a:rPr lang="es-ES" sz="1400" dirty="0"/>
              <a:t>El equilibrio de carga por mismo costo puede mejorar el rendimiento de la red.</a:t>
            </a:r>
          </a:p>
          <a:p>
            <a:pPr marL="563562" lvl="1" indent="-342900">
              <a:buFont typeface="Courier New" panose="02070309020205020404" pitchFamily="49" charset="0"/>
              <a:buChar char="o"/>
            </a:pPr>
            <a:r>
              <a:rPr lang="es-ES" sz="1400" dirty="0"/>
              <a:t>El equilibrio de carga por mismo costo puede configurarse para usar tanto protocolos de routing dinámico como rutas estáticas.</a:t>
            </a:r>
          </a:p>
          <a:p>
            <a:endParaRPr lang="es-ES" sz="2000" dirty="0"/>
          </a:p>
        </p:txBody>
      </p:sp>
      <p:pic>
        <p:nvPicPr>
          <p:cNvPr id="4" name="Picture 3" descr="Routing and Switching Essentials - Mozilla Firefox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39" t="38046" r="40799" b="14630"/>
          <a:stretch/>
        </p:blipFill>
        <p:spPr>
          <a:xfrm>
            <a:off x="2499360" y="2769982"/>
            <a:ext cx="6136640" cy="3911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188155"/>
      </p:ext>
    </p:extLst>
  </p:cSld>
  <p:clrMapOvr>
    <a:masterClrMapping/>
  </p:clrMapOvr>
  <p:transition spd="med">
    <p:wipe dir="r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sz="1800" dirty="0"/>
              <a:t>Determinación de rutas</a:t>
            </a:r>
            <a:br>
              <a:rPr dirty="0"/>
            </a:br>
            <a:r>
              <a:rPr lang="es-ES" dirty="0"/>
              <a:t>Distancia administrativa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13107" y="1326142"/>
            <a:ext cx="8733677" cy="4926405"/>
          </a:xfrm>
        </p:spPr>
        <p:txBody>
          <a:bodyPr/>
          <a:lstStyle/>
          <a:p>
            <a:r>
              <a:rPr lang="es-ES" sz="2000" dirty="0">
                <a:solidFill>
                  <a:srgbClr val="000000"/>
                </a:solidFill>
              </a:rPr>
              <a:t>Si se configuran varias rutas a un destino en un router, la ruta que se instala en la tabla de routing es la que tiene la menor distancia administrativa (AD):</a:t>
            </a:r>
          </a:p>
          <a:p>
            <a:pPr marL="563562" lvl="1" indent="-342900">
              <a:buFont typeface="Courier New" panose="02070309020205020404" pitchFamily="49" charset="0"/>
              <a:buChar char="o"/>
            </a:pPr>
            <a:r>
              <a:rPr lang="es-ES" sz="1600" dirty="0">
                <a:solidFill>
                  <a:srgbClr val="000000"/>
                </a:solidFill>
              </a:rPr>
              <a:t>Una ruta estática con una AD de 1 es más confiable que una ruta detectada mediante EIGRP con una AD de 90.</a:t>
            </a:r>
          </a:p>
          <a:p>
            <a:pPr marL="563562" lvl="1" indent="-342900">
              <a:buFont typeface="Courier New" panose="02070309020205020404" pitchFamily="49" charset="0"/>
              <a:buChar char="o"/>
            </a:pPr>
            <a:r>
              <a:rPr lang="es-ES" sz="1600" dirty="0">
                <a:solidFill>
                  <a:srgbClr val="000000"/>
                </a:solidFill>
              </a:rPr>
              <a:t>Una ruta conectada directamente con una AD de 0 es más confiable que una ruta estática con una AD de 1. </a:t>
            </a:r>
          </a:p>
          <a:p>
            <a:endParaRPr lang="es-E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1632" y="3345005"/>
            <a:ext cx="6006890" cy="3241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895883"/>
      </p:ext>
    </p:extLst>
  </p:cSld>
  <p:clrMapOvr>
    <a:masterClrMapping/>
  </p:clrMapOvr>
  <p:transition spd="med">
    <p:wipe dir="r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11150" y="2263775"/>
            <a:ext cx="3282655" cy="1481138"/>
          </a:xfrm>
        </p:spPr>
        <p:txBody>
          <a:bodyPr/>
          <a:lstStyle/>
          <a:p>
            <a:pPr eaLnBrk="1" hangingPunct="1"/>
            <a:r>
              <a:rPr lang="es-ES" sz="2400" dirty="0"/>
              <a:t>1.3 Funcionamiento del router</a:t>
            </a:r>
            <a:endParaRPr lang="es-ES" sz="24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5013060"/>
      </p:ext>
    </p:extLst>
  </p:cSld>
  <p:clrMapOvr>
    <a:masterClrMapping/>
  </p:clrMapOvr>
  <p:transition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12095" y="1349829"/>
            <a:ext cx="7602989" cy="3802742"/>
          </a:xfrm>
        </p:spPr>
        <p:txBody>
          <a:bodyPr/>
          <a:lstStyle/>
          <a:p>
            <a:pPr marL="0" indent="0">
              <a:buNone/>
            </a:pPr>
            <a:r>
              <a:rPr lang="es-ES" sz="2000" dirty="0"/>
              <a:t>Los routers son computadoras especializadas que tienen los siguientes componentes que se requieren para funcionar: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s-ES" sz="1600" dirty="0"/>
              <a:t>Unidad central de procesamiento (CPU)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s-ES" sz="1600" dirty="0"/>
              <a:t>Sistema operativo (OS): los routers utilizan IOS de Cisco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s-ES" sz="1600" dirty="0"/>
              <a:t>Memoria y almacenamiento (RAM, ROM, NVRAM, flash, disco duro)</a:t>
            </a:r>
          </a:p>
          <a:p>
            <a:pPr marL="0" indent="0">
              <a:buNone/>
            </a:pPr>
            <a:endParaRPr lang="es-E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3200" y="396000"/>
            <a:ext cx="8509000" cy="838200"/>
          </a:xfrm>
        </p:spPr>
        <p:txBody>
          <a:bodyPr/>
          <a:lstStyle/>
          <a:p>
            <a:r>
              <a:rPr lang="es-ES" sz="1800" dirty="0"/>
              <a:t>Funciones de un </a:t>
            </a:r>
            <a:r>
              <a:rPr lang="es-ES" sz="1800" dirty="0" err="1"/>
              <a:t>router</a:t>
            </a:r>
            <a:br>
              <a:rPr dirty="0"/>
            </a:br>
            <a:r>
              <a:rPr lang="es-ES" dirty="0"/>
              <a:t>Los </a:t>
            </a:r>
            <a:r>
              <a:rPr lang="es-ES" dirty="0" err="1"/>
              <a:t>routers</a:t>
            </a:r>
            <a:r>
              <a:rPr lang="es-ES" dirty="0"/>
              <a:t> son computadoras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0673" y="2979369"/>
            <a:ext cx="5691698" cy="3571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70431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sz="1800" dirty="0"/>
              <a:t>Analizar la tabla de </a:t>
            </a:r>
            <a:r>
              <a:rPr lang="es-ES" sz="1800" dirty="0" err="1"/>
              <a:t>routing</a:t>
            </a:r>
            <a:br>
              <a:rPr dirty="0"/>
            </a:br>
            <a:r>
              <a:rPr lang="es-ES" dirty="0"/>
              <a:t>La tabla de </a:t>
            </a:r>
            <a:r>
              <a:rPr lang="es-ES" dirty="0" err="1"/>
              <a:t>routing</a:t>
            </a:r>
            <a:endParaRPr lang="es-E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13107" y="1326142"/>
            <a:ext cx="8733677" cy="4926405"/>
          </a:xfrm>
        </p:spPr>
        <p:txBody>
          <a:bodyPr/>
          <a:lstStyle/>
          <a:p>
            <a:r>
              <a:rPr lang="es-ES" sz="1800" dirty="0"/>
              <a:t>La tabla de routing es un archivo almacenado en la RAM que contiene información acerca de lo siguiente:</a:t>
            </a:r>
          </a:p>
          <a:p>
            <a:pPr marL="800100" lvl="1" indent="-342900">
              <a:spcBef>
                <a:spcPct val="50000"/>
              </a:spcBef>
              <a:buFont typeface="Courier New" panose="02070309020205020404" pitchFamily="49" charset="0"/>
              <a:buChar char="o"/>
            </a:pPr>
            <a:r>
              <a:rPr lang="es-ES" sz="1800" dirty="0"/>
              <a:t>Rutas conectadas directamente</a:t>
            </a:r>
          </a:p>
          <a:p>
            <a:pPr marL="800100" lvl="1" indent="-342900">
              <a:spcBef>
                <a:spcPct val="50000"/>
              </a:spcBef>
              <a:buFont typeface="Courier New" panose="02070309020205020404" pitchFamily="49" charset="0"/>
              <a:buChar char="o"/>
            </a:pPr>
            <a:r>
              <a:rPr lang="es-ES" sz="1800" dirty="0"/>
              <a:t>Rutas remotas </a:t>
            </a:r>
          </a:p>
          <a:p>
            <a:endParaRPr lang="es-E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320" y="2707664"/>
            <a:ext cx="7386320" cy="3839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020346"/>
      </p:ext>
    </p:extLst>
  </p:cSld>
  <p:clrMapOvr>
    <a:masterClrMapping/>
  </p:clrMapOvr>
  <p:transition spd="med">
    <p:wipe dir="r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sz="1800" dirty="0"/>
              <a:t>Analizar la tabla de </a:t>
            </a:r>
            <a:r>
              <a:rPr lang="es-ES" sz="1800" dirty="0" err="1"/>
              <a:t>routing</a:t>
            </a:r>
            <a:br>
              <a:rPr dirty="0"/>
            </a:br>
            <a:r>
              <a:rPr lang="es-ES" dirty="0"/>
              <a:t>Fuentes de la tabla de </a:t>
            </a:r>
            <a:r>
              <a:rPr lang="es-ES" dirty="0" err="1"/>
              <a:t>routing</a:t>
            </a:r>
            <a:endParaRPr lang="es-E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13107" y="1326142"/>
            <a:ext cx="8733677" cy="4926405"/>
          </a:xfrm>
        </p:spPr>
        <p:txBody>
          <a:bodyPr/>
          <a:lstStyle/>
          <a:p>
            <a:pPr marL="0" indent="0">
              <a:buNone/>
              <a:defRPr/>
            </a:pPr>
            <a:r>
              <a:rPr lang="es-ES" sz="2000" dirty="0"/>
              <a:t>El comando </a:t>
            </a:r>
            <a:r>
              <a:rPr lang="es-ES" sz="2000" b="1" dirty="0"/>
              <a:t>show ip route</a:t>
            </a:r>
            <a:r>
              <a:rPr lang="es-ES" sz="2000" dirty="0"/>
              <a:t> se utiliza para mostrar el contenido de la tabla de routing:</a:t>
            </a:r>
          </a:p>
          <a:p>
            <a:pPr lvl="1">
              <a:buFont typeface="Courier New" panose="02070309020205020404" pitchFamily="49" charset="0"/>
              <a:buChar char="o"/>
              <a:defRPr/>
            </a:pPr>
            <a:r>
              <a:rPr lang="es-ES" sz="1600" b="1" dirty="0"/>
              <a:t>Interfaces de routing locales:</a:t>
            </a:r>
            <a:r>
              <a:rPr lang="es-ES" sz="1600" dirty="0"/>
              <a:t> se agregan a la tabla de </a:t>
            </a:r>
            <a:r>
              <a:rPr lang="es-ES" sz="1600" dirty="0" err="1"/>
              <a:t>routing</a:t>
            </a:r>
            <a:r>
              <a:rPr lang="es-ES" sz="1600" dirty="0"/>
              <a:t> cuando se configura una interfaz. (Pueden verse en IOS 15 o versiones más recientes para rutas IPv4, y en todas las versiones de IOS para rutas IPv6.)</a:t>
            </a:r>
          </a:p>
          <a:p>
            <a:pPr lvl="1">
              <a:buFont typeface="Courier New" panose="02070309020205020404" pitchFamily="49" charset="0"/>
              <a:buChar char="o"/>
              <a:defRPr/>
            </a:pPr>
            <a:r>
              <a:rPr lang="es-ES" sz="1600" b="1" dirty="0"/>
              <a:t>Interfaces conectadas directamente:</a:t>
            </a:r>
            <a:r>
              <a:rPr lang="es-ES" sz="1600" dirty="0"/>
              <a:t> se agregan a la tabla de </a:t>
            </a:r>
            <a:r>
              <a:rPr lang="es-ES" sz="1600" dirty="0" err="1"/>
              <a:t>routing</a:t>
            </a:r>
            <a:r>
              <a:rPr lang="es-ES" sz="1600" dirty="0"/>
              <a:t> cuando se configura una interfaz y está activa.</a:t>
            </a:r>
          </a:p>
          <a:p>
            <a:pPr lvl="1">
              <a:buFont typeface="Courier New" panose="02070309020205020404" pitchFamily="49" charset="0"/>
              <a:buChar char="o"/>
              <a:defRPr/>
            </a:pPr>
            <a:r>
              <a:rPr lang="es-ES" sz="1600" b="1" dirty="0"/>
              <a:t>Rutas estáticas:</a:t>
            </a:r>
            <a:r>
              <a:rPr lang="es-ES" sz="1600" dirty="0"/>
              <a:t> se agregan cuando una ruta se configura manualmente y la interfaz de salida está activa.</a:t>
            </a:r>
          </a:p>
          <a:p>
            <a:pPr lvl="1">
              <a:buFont typeface="Courier New" panose="02070309020205020404" pitchFamily="49" charset="0"/>
              <a:buChar char="o"/>
              <a:defRPr/>
            </a:pPr>
            <a:r>
              <a:rPr lang="es-ES" sz="1600" b="1" dirty="0"/>
              <a:t>Protocolo de routing dinámico</a:t>
            </a:r>
            <a:r>
              <a:rPr lang="es-ES" sz="1600" dirty="0"/>
              <a:t>: se agrega cuando se implementa EIGRP u OSPF y se identifican las redes.</a:t>
            </a:r>
          </a:p>
        </p:txBody>
      </p:sp>
    </p:spTree>
    <p:extLst>
      <p:ext uri="{BB962C8B-B14F-4D97-AF65-F5344CB8AC3E}">
        <p14:creationId xmlns:p14="http://schemas.microsoft.com/office/powerpoint/2010/main" val="1395009277"/>
      </p:ext>
    </p:extLst>
  </p:cSld>
  <p:clrMapOvr>
    <a:masterClrMapping/>
  </p:clrMapOvr>
  <p:transition spd="med">
    <p:wipe dir="r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>
          <a:xfrm>
            <a:off x="193868" y="394392"/>
            <a:ext cx="8870122" cy="838200"/>
          </a:xfrm>
        </p:spPr>
        <p:txBody>
          <a:bodyPr/>
          <a:lstStyle/>
          <a:p>
            <a:r>
              <a:rPr lang="es-ES" sz="1800" dirty="0"/>
              <a:t>Analizar la tabla de </a:t>
            </a:r>
            <a:r>
              <a:rPr lang="es-ES" sz="1800" dirty="0" err="1"/>
              <a:t>routing</a:t>
            </a:r>
            <a:br>
              <a:rPr dirty="0"/>
            </a:br>
            <a:r>
              <a:rPr lang="es-ES" dirty="0"/>
              <a:t>Fuentes de la tabla de </a:t>
            </a:r>
            <a:r>
              <a:rPr lang="es-ES" dirty="0" err="1"/>
              <a:t>routing</a:t>
            </a:r>
            <a:r>
              <a:rPr lang="es-ES" dirty="0"/>
              <a:t> (continuación)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8397" y="1506731"/>
            <a:ext cx="6002457" cy="4985509"/>
          </a:xfrm>
        </p:spPr>
      </p:pic>
    </p:spTree>
    <p:extLst>
      <p:ext uri="{BB962C8B-B14F-4D97-AF65-F5344CB8AC3E}">
        <p14:creationId xmlns:p14="http://schemas.microsoft.com/office/powerpoint/2010/main" val="100784640"/>
      </p:ext>
    </p:extLst>
  </p:cSld>
  <p:clrMapOvr>
    <a:masterClrMapping/>
  </p:clrMapOvr>
  <p:transition spd="med">
    <p:wipe dir="r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sz="1800" dirty="0"/>
              <a:t>Analizar la tabla de </a:t>
            </a:r>
            <a:r>
              <a:rPr lang="es-ES" sz="1800" dirty="0" err="1"/>
              <a:t>routing</a:t>
            </a:r>
            <a:br>
              <a:rPr dirty="0"/>
            </a:br>
            <a:r>
              <a:rPr lang="es-ES" dirty="0"/>
              <a:t>Entradas de </a:t>
            </a:r>
            <a:r>
              <a:rPr lang="es-ES" dirty="0" err="1"/>
              <a:t>routing</a:t>
            </a:r>
            <a:r>
              <a:rPr lang="es-ES" dirty="0"/>
              <a:t> para redes remotas</a:t>
            </a: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873" y="1513840"/>
            <a:ext cx="6750654" cy="4999368"/>
          </a:xfrm>
        </p:spPr>
      </p:pic>
      <p:sp>
        <p:nvSpPr>
          <p:cNvPr id="4" name="TextBox 3"/>
          <p:cNvSpPr txBox="1"/>
          <p:nvPr/>
        </p:nvSpPr>
        <p:spPr>
          <a:xfrm>
            <a:off x="1445586" y="1356874"/>
            <a:ext cx="6268720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  <a:defRPr/>
            </a:pPr>
            <a:r>
              <a:rPr lang="es-ES" sz="1600" dirty="0"/>
              <a:t>Interpretar las entradas en la tabla de routing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94056646"/>
      </p:ext>
    </p:extLst>
  </p:cSld>
  <p:clrMapOvr>
    <a:masterClrMapping/>
  </p:clrMapOvr>
  <p:transition spd="med">
    <p:wipe dir="r"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sz="1800" dirty="0"/>
              <a:t>Rutas conectadas directamente</a:t>
            </a:r>
            <a:br>
              <a:rPr dirty="0"/>
            </a:br>
            <a:r>
              <a:rPr lang="es-ES" dirty="0"/>
              <a:t>Interfaces conectadas directamente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32348" y="1382955"/>
            <a:ext cx="8733677" cy="4926405"/>
          </a:xfrm>
        </p:spPr>
        <p:txBody>
          <a:bodyPr/>
          <a:lstStyle/>
          <a:p>
            <a:pPr marL="0" indent="0">
              <a:buNone/>
              <a:defRPr/>
            </a:pPr>
            <a:r>
              <a:rPr lang="es-ES" sz="2000" dirty="0"/>
              <a:t>Un router recién implementado, sin interfaces configuradas, tiene una tabla de routing vacía.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7536" y="1976309"/>
            <a:ext cx="5864063" cy="4709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087562"/>
      </p:ext>
    </p:extLst>
  </p:cSld>
  <p:clrMapOvr>
    <a:masterClrMapping/>
  </p:clrMapOvr>
  <p:transition spd="med">
    <p:wipe dir="r"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 anchor="t"/>
          <a:lstStyle/>
          <a:p>
            <a:r>
              <a:rPr lang="es-ES" sz="1800" dirty="0"/>
              <a:t>Rutas conectadas directamente</a:t>
            </a:r>
            <a:br>
              <a:rPr dirty="0"/>
            </a:br>
            <a:r>
              <a:rPr lang="es-ES" dirty="0"/>
              <a:t>Entradas de la tabla de </a:t>
            </a:r>
            <a:r>
              <a:rPr lang="es-ES" dirty="0" err="1"/>
              <a:t>routing</a:t>
            </a:r>
            <a:r>
              <a:rPr lang="es-ES" dirty="0"/>
              <a:t> conectadas directamente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2304" y="1529772"/>
            <a:ext cx="6901557" cy="4948202"/>
          </a:xfrm>
        </p:spPr>
      </p:pic>
    </p:spTree>
    <p:extLst>
      <p:ext uri="{BB962C8B-B14F-4D97-AF65-F5344CB8AC3E}">
        <p14:creationId xmlns:p14="http://schemas.microsoft.com/office/powerpoint/2010/main" val="2610726409"/>
      </p:ext>
    </p:extLst>
  </p:cSld>
  <p:clrMapOvr>
    <a:masterClrMapping/>
  </p:clrMapOvr>
  <p:transition spd="med">
    <p:wipe dir="r"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sz="1800" dirty="0"/>
              <a:t>Rutas conectadas directamente</a:t>
            </a:r>
            <a:br>
              <a:rPr dirty="0"/>
            </a:br>
            <a:r>
              <a:rPr lang="es-ES" dirty="0"/>
              <a:t>Ejemplo de conexión directa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281" y="1403570"/>
            <a:ext cx="6315076" cy="5059375"/>
          </a:xfrm>
        </p:spPr>
      </p:pic>
    </p:spTree>
    <p:extLst>
      <p:ext uri="{BB962C8B-B14F-4D97-AF65-F5344CB8AC3E}">
        <p14:creationId xmlns:p14="http://schemas.microsoft.com/office/powerpoint/2010/main" val="1812506768"/>
      </p:ext>
    </p:extLst>
  </p:cSld>
  <p:clrMapOvr>
    <a:masterClrMapping/>
  </p:clrMapOvr>
  <p:transition spd="med">
    <p:wipe dir="r"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sz="1800" dirty="0"/>
              <a:t>Rutas conectadas directamente</a:t>
            </a:r>
            <a:br>
              <a:rPr dirty="0"/>
            </a:br>
            <a:r>
              <a:rPr lang="es-ES" dirty="0"/>
              <a:t>Ejemplo de IPv6 conectada directamente</a:t>
            </a: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400" y="1334192"/>
            <a:ext cx="5880648" cy="5137728"/>
          </a:xfrm>
        </p:spPr>
      </p:pic>
    </p:spTree>
    <p:extLst>
      <p:ext uri="{BB962C8B-B14F-4D97-AF65-F5344CB8AC3E}">
        <p14:creationId xmlns:p14="http://schemas.microsoft.com/office/powerpoint/2010/main" val="3046953695"/>
      </p:ext>
    </p:extLst>
  </p:cSld>
  <p:clrMapOvr>
    <a:masterClrMapping/>
  </p:clrMapOvr>
  <p:transition spd="med">
    <p:wipe dir="r"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sz="1800" dirty="0"/>
              <a:t>Rutas obtenidas en forma estática</a:t>
            </a:r>
            <a:br>
              <a:rPr dirty="0"/>
            </a:br>
            <a:r>
              <a:rPr lang="es-ES" dirty="0"/>
              <a:t>Rutas estáticas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32348" y="1387102"/>
            <a:ext cx="8733677" cy="4926405"/>
          </a:xfrm>
        </p:spPr>
        <p:txBody>
          <a:bodyPr/>
          <a:lstStyle/>
          <a:p>
            <a:pPr marL="0" indent="0">
              <a:buNone/>
              <a:defRPr/>
            </a:pPr>
            <a:r>
              <a:rPr lang="es-ES" sz="1800" b="1" dirty="0"/>
              <a:t>Pueden implementarse rutas estáticas y rutas estáticas predefinidas después de agregar interfaces conectadas directamente a la tabla de routing:</a:t>
            </a:r>
          </a:p>
          <a:p>
            <a:pPr lvl="1">
              <a:buFont typeface="Courier New" panose="02070309020205020404" pitchFamily="49" charset="0"/>
              <a:buChar char="o"/>
              <a:defRPr/>
            </a:pPr>
            <a:r>
              <a:rPr lang="es-ES" sz="1800" dirty="0"/>
              <a:t>Las rutas estáticas se configuran de forma manual. </a:t>
            </a:r>
          </a:p>
          <a:p>
            <a:pPr lvl="1">
              <a:buFont typeface="Courier New" panose="02070309020205020404" pitchFamily="49" charset="0"/>
              <a:buChar char="o"/>
              <a:defRPr/>
            </a:pPr>
            <a:r>
              <a:rPr lang="es-ES" sz="1800" dirty="0"/>
              <a:t>Estas definen una ruta explícita entre dos dispositivos de red.</a:t>
            </a:r>
          </a:p>
          <a:p>
            <a:pPr lvl="1">
              <a:buFont typeface="Courier New" panose="02070309020205020404" pitchFamily="49" charset="0"/>
              <a:buChar char="o"/>
              <a:defRPr/>
            </a:pPr>
            <a:r>
              <a:rPr lang="es-ES" sz="1800" dirty="0"/>
              <a:t>Las rutas estáticas se deben actualizar manualmente si cambia la topología.</a:t>
            </a:r>
          </a:p>
          <a:p>
            <a:pPr lvl="1">
              <a:buFont typeface="Courier New" panose="02070309020205020404" pitchFamily="49" charset="0"/>
              <a:buChar char="o"/>
              <a:defRPr/>
            </a:pPr>
            <a:r>
              <a:rPr lang="es-ES" sz="1800" dirty="0"/>
              <a:t>Entre sus beneficios podemos mencionar la mayor seguridad y el mejor control de los recursos.</a:t>
            </a:r>
          </a:p>
          <a:p>
            <a:pPr lvl="1">
              <a:buFont typeface="Courier New" panose="02070309020205020404" pitchFamily="49" charset="0"/>
              <a:buChar char="o"/>
              <a:defRPr/>
            </a:pPr>
            <a:r>
              <a:rPr lang="es-ES" sz="1800" dirty="0"/>
              <a:t>Configure una ruta estática a una red específica con el comando </a:t>
            </a:r>
            <a:r>
              <a:rPr lang="es-ES" sz="1800" b="1" dirty="0"/>
              <a:t>ip route </a:t>
            </a:r>
            <a:r>
              <a:rPr lang="es-ES" sz="1800" i="1" dirty="0"/>
              <a:t>máscara de red</a:t>
            </a:r>
            <a:r>
              <a:rPr lang="es-ES" sz="1800" b="1" dirty="0"/>
              <a:t> {</a:t>
            </a:r>
            <a:r>
              <a:rPr lang="es-ES" sz="1800" i="1" dirty="0"/>
              <a:t>ip-de-siguiente-salto</a:t>
            </a:r>
            <a:r>
              <a:rPr lang="es-ES" sz="1800" b="1" dirty="0"/>
              <a:t> | </a:t>
            </a:r>
            <a:r>
              <a:rPr lang="es-ES" sz="1800" i="1" dirty="0"/>
              <a:t>interfaz-de-salida</a:t>
            </a:r>
            <a:r>
              <a:rPr lang="es-ES" sz="1800" b="1" dirty="0"/>
              <a:t>}</a:t>
            </a:r>
            <a:r>
              <a:rPr lang="es-ES" sz="1800" dirty="0"/>
              <a:t>.</a:t>
            </a:r>
          </a:p>
          <a:p>
            <a:pPr lvl="1">
              <a:buFont typeface="Courier New" panose="02070309020205020404" pitchFamily="49" charset="0"/>
              <a:buChar char="o"/>
              <a:defRPr/>
            </a:pPr>
            <a:r>
              <a:rPr lang="es-ES" sz="1800" dirty="0"/>
              <a:t>Se utiliza una ruta estática predeterminada cuando la tabla de </a:t>
            </a:r>
            <a:r>
              <a:rPr lang="es-ES" sz="1800" dirty="0" err="1"/>
              <a:t>routing</a:t>
            </a:r>
            <a:r>
              <a:rPr lang="es-ES" sz="1800" dirty="0"/>
              <a:t> no contiene ninguna ruta para una red de destino. </a:t>
            </a:r>
          </a:p>
          <a:p>
            <a:pPr lvl="1">
              <a:buFont typeface="Courier New" panose="02070309020205020404" pitchFamily="49" charset="0"/>
              <a:buChar char="o"/>
              <a:defRPr/>
            </a:pPr>
            <a:r>
              <a:rPr lang="es-ES" sz="1800" dirty="0"/>
              <a:t>Configure una ruta estática predeterminada con el comando </a:t>
            </a:r>
            <a:r>
              <a:rPr lang="es-ES" sz="1800" b="1" dirty="0"/>
              <a:t>ip </a:t>
            </a:r>
            <a:r>
              <a:rPr lang="es-ES" sz="1800" b="1" dirty="0" err="1"/>
              <a:t>route</a:t>
            </a:r>
            <a:r>
              <a:rPr lang="es-ES" sz="1800" b="1" dirty="0"/>
              <a:t> </a:t>
            </a:r>
            <a:r>
              <a:rPr lang="es-ES" sz="1800" dirty="0"/>
              <a:t>0.0.0.0 0.0.0.0 {</a:t>
            </a:r>
            <a:r>
              <a:rPr lang="es-ES" sz="1800" i="1" dirty="0"/>
              <a:t>interfaz-de-salida</a:t>
            </a:r>
            <a:r>
              <a:rPr lang="es-ES" sz="1800" dirty="0"/>
              <a:t> | </a:t>
            </a:r>
            <a:r>
              <a:rPr lang="es-ES" sz="1800" i="1" dirty="0"/>
              <a:t>ip-del-siguiente-salto</a:t>
            </a:r>
            <a:r>
              <a:rPr lang="es-ES" sz="1800" dirty="0"/>
              <a:t>}.</a:t>
            </a:r>
          </a:p>
          <a:p>
            <a:endParaRPr lang="es-ES" sz="2000" dirty="0"/>
          </a:p>
        </p:txBody>
      </p:sp>
    </p:spTree>
    <p:extLst>
      <p:ext uri="{BB962C8B-B14F-4D97-AF65-F5344CB8AC3E}">
        <p14:creationId xmlns:p14="http://schemas.microsoft.com/office/powerpoint/2010/main" val="340917911"/>
      </p:ext>
    </p:extLst>
  </p:cSld>
  <p:clrMapOvr>
    <a:masterClrMapping/>
  </p:clrMapOvr>
  <p:transition spd="med">
    <p:wipe dir="r"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sz="1800" dirty="0"/>
              <a:t>Rutas obtenidas en forma estática</a:t>
            </a:r>
            <a:br>
              <a:rPr dirty="0"/>
            </a:br>
            <a:r>
              <a:rPr lang="es-ES" dirty="0"/>
              <a:t>Ejemplo de una ruta estática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282" y="1310640"/>
            <a:ext cx="6122303" cy="5158834"/>
          </a:xfrm>
        </p:spPr>
      </p:pic>
    </p:spTree>
    <p:extLst>
      <p:ext uri="{BB962C8B-B14F-4D97-AF65-F5344CB8AC3E}">
        <p14:creationId xmlns:p14="http://schemas.microsoft.com/office/powerpoint/2010/main" val="2527273895"/>
      </p:ext>
    </p:extLst>
  </p:cSld>
  <p:clrMapOvr>
    <a:masterClrMapping/>
  </p:clrMapOvr>
  <p:transition spd="med">
    <p:wipe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41124" y="1620546"/>
            <a:ext cx="7365191" cy="870857"/>
          </a:xfrm>
        </p:spPr>
        <p:txBody>
          <a:bodyPr/>
          <a:lstStyle/>
          <a:p>
            <a:pPr marL="0" indent="0">
              <a:buNone/>
            </a:pPr>
            <a:r>
              <a:rPr lang="es-ES" sz="2000" dirty="0"/>
              <a:t>Los routers utilizan puertos y tarjetas de interfaz de red especializados para interconectarse a otras redes.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19868" y="396000"/>
            <a:ext cx="8817806" cy="854756"/>
          </a:xfrm>
        </p:spPr>
        <p:txBody>
          <a:bodyPr anchor="t"/>
          <a:lstStyle/>
          <a:p>
            <a:r>
              <a:rPr lang="es-ES" sz="1800" dirty="0"/>
              <a:t>Funciones de un </a:t>
            </a:r>
            <a:r>
              <a:rPr lang="es-ES" sz="1800" dirty="0" err="1"/>
              <a:t>router</a:t>
            </a:r>
            <a:br>
              <a:rPr dirty="0"/>
            </a:br>
            <a:r>
              <a:rPr lang="es-ES" dirty="0"/>
              <a:t>Los </a:t>
            </a:r>
            <a:r>
              <a:rPr lang="es-ES" dirty="0" err="1"/>
              <a:t>routers</a:t>
            </a:r>
            <a:r>
              <a:rPr lang="es-ES" dirty="0"/>
              <a:t> son computadoras (continuación)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16353" y="2373262"/>
            <a:ext cx="4672666" cy="4258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2132277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sz="1800" dirty="0"/>
              <a:t>Rutas obtenidas en forma estática</a:t>
            </a:r>
            <a:br>
              <a:rPr dirty="0"/>
            </a:br>
            <a:r>
              <a:rPr lang="es-ES" dirty="0"/>
              <a:t>Ejemplo de una ruta estática (continuación)</a:t>
            </a:r>
          </a:p>
        </p:txBody>
      </p:sp>
      <p:pic>
        <p:nvPicPr>
          <p:cNvPr id="3" name="Content Placeholder 2" descr="Routing and Switching Essentials - Mozilla Firefox"/>
          <p:cNvPicPr>
            <a:picLocks noGrp="1" noChangeAspect="1"/>
          </p:cNvPicPr>
          <p:nvPr>
            <p:ph idx="1"/>
          </p:nvPr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05" t="23486" r="42981" b="19863"/>
          <a:stretch/>
        </p:blipFill>
        <p:spPr>
          <a:xfrm>
            <a:off x="1046480" y="1730398"/>
            <a:ext cx="6515314" cy="4949338"/>
          </a:xfrm>
        </p:spPr>
      </p:pic>
      <p:sp>
        <p:nvSpPr>
          <p:cNvPr id="4" name="TextBox 3"/>
          <p:cNvSpPr txBox="1"/>
          <p:nvPr/>
        </p:nvSpPr>
        <p:spPr>
          <a:xfrm>
            <a:off x="1309850" y="1452479"/>
            <a:ext cx="6251944" cy="286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/>
              <a:t>Ingresar y verificar una ruta estática</a:t>
            </a:r>
          </a:p>
        </p:txBody>
      </p:sp>
    </p:spTree>
    <p:extLst>
      <p:ext uri="{BB962C8B-B14F-4D97-AF65-F5344CB8AC3E}">
        <p14:creationId xmlns:p14="http://schemas.microsoft.com/office/powerpoint/2010/main" val="1023051435"/>
      </p:ext>
    </p:extLst>
  </p:cSld>
  <p:clrMapOvr>
    <a:masterClrMapping/>
  </p:clrMapOvr>
  <p:transition spd="med">
    <p:wipe dir="r"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sz="1800" dirty="0"/>
              <a:t>Rutas obtenidas en forma estática</a:t>
            </a:r>
            <a:br>
              <a:rPr dirty="0"/>
            </a:br>
            <a:r>
              <a:rPr lang="es-ES" dirty="0"/>
              <a:t>Ejemplos de rutas IPv6 estáticas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2743" y="1203745"/>
            <a:ext cx="5771251" cy="2778976"/>
          </a:xfrm>
        </p:spPr>
      </p:pic>
      <p:pic>
        <p:nvPicPr>
          <p:cNvPr id="6" name="Picture 5" descr="Routing and Switching Essentials - Mozilla Firefox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33" t="50667" r="42557" b="9723"/>
          <a:stretch/>
        </p:blipFill>
        <p:spPr>
          <a:xfrm>
            <a:off x="1544320" y="3982720"/>
            <a:ext cx="5620497" cy="2770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592178"/>
      </p:ext>
    </p:extLst>
  </p:cSld>
  <p:clrMapOvr>
    <a:masterClrMapping/>
  </p:clrMapOvr>
  <p:transition spd="med">
    <p:wipe dir="r"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sz="1800" dirty="0"/>
              <a:t>Rutas obtenidas en forma estática</a:t>
            </a:r>
            <a:br>
              <a:rPr dirty="0"/>
            </a:br>
            <a:r>
              <a:rPr lang="es-ES" dirty="0"/>
              <a:t>Ejemplos de rutas IPv6 estáticas</a:t>
            </a: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2160" y="1351393"/>
            <a:ext cx="4785360" cy="2481071"/>
          </a:xfrm>
        </p:spPr>
      </p:pic>
      <p:pic>
        <p:nvPicPr>
          <p:cNvPr id="4" name="Picture 3" descr="Routing and Switching Essentials - Mozilla Firefox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33" t="49482" r="41667" b="10552"/>
          <a:stretch/>
        </p:blipFill>
        <p:spPr>
          <a:xfrm>
            <a:off x="2057795" y="3832578"/>
            <a:ext cx="4790045" cy="2334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375107"/>
      </p:ext>
    </p:extLst>
  </p:cSld>
  <p:clrMapOvr>
    <a:masterClrMapping/>
  </p:clrMapOvr>
  <p:transition spd="med">
    <p:wipe dir="r"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sz="1800" dirty="0"/>
              <a:t>Protocolos de </a:t>
            </a:r>
            <a:r>
              <a:rPr lang="es-ES" sz="1800" dirty="0" err="1"/>
              <a:t>routing</a:t>
            </a:r>
            <a:r>
              <a:rPr lang="es-ES" sz="1800" dirty="0"/>
              <a:t> dinámico</a:t>
            </a:r>
            <a:br>
              <a:rPr dirty="0"/>
            </a:br>
            <a:r>
              <a:rPr lang="es-ES" dirty="0" err="1"/>
              <a:t>Routing</a:t>
            </a:r>
            <a:r>
              <a:rPr lang="es-ES" dirty="0"/>
              <a:t> dinámico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93869" y="1232592"/>
            <a:ext cx="3389303" cy="4973057"/>
          </a:xfrm>
        </p:spPr>
        <p:txBody>
          <a:bodyPr/>
          <a:lstStyle/>
          <a:p>
            <a:r>
              <a:rPr lang="es-ES" sz="2000" dirty="0"/>
              <a:t>Los routers usan el routing dinámico para compartir información sobre el estado y la capacidad de alcance de redes remotas.</a:t>
            </a:r>
          </a:p>
          <a:p>
            <a:r>
              <a:rPr lang="es-ES" sz="2000" dirty="0"/>
              <a:t>Realiza la detección de redes y el mantenimiento de las tablas de routing.</a:t>
            </a:r>
          </a:p>
          <a:p>
            <a:r>
              <a:rPr lang="es-ES" sz="2000" dirty="0"/>
              <a:t>Los routers convergen una vez que finalizan el intercambio y actualizan sus tablas de routing.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1392" y="1544321"/>
            <a:ext cx="5333012" cy="4277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300501"/>
      </p:ext>
    </p:extLst>
  </p:cSld>
  <p:clrMapOvr>
    <a:masterClrMapping/>
  </p:clrMapOvr>
  <p:transition spd="med">
    <p:wipe dir="r"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sz="1800" dirty="0"/>
              <a:t>Protocolos de </a:t>
            </a:r>
            <a:r>
              <a:rPr lang="es-ES" sz="1800" dirty="0" err="1"/>
              <a:t>routing</a:t>
            </a:r>
            <a:r>
              <a:rPr lang="es-ES" sz="1800" dirty="0"/>
              <a:t> dinámico</a:t>
            </a:r>
            <a:br>
              <a:rPr dirty="0"/>
            </a:br>
            <a:r>
              <a:rPr lang="es-ES" dirty="0"/>
              <a:t>Protocolos de </a:t>
            </a:r>
            <a:r>
              <a:rPr lang="es-ES" dirty="0" err="1"/>
              <a:t>routing</a:t>
            </a:r>
            <a:r>
              <a:rPr lang="es-ES" dirty="0"/>
              <a:t> IPv4 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03596" y="1378896"/>
            <a:ext cx="8364916" cy="4973057"/>
          </a:xfrm>
        </p:spPr>
        <p:txBody>
          <a:bodyPr/>
          <a:lstStyle/>
          <a:p>
            <a:pPr marL="0" indent="0">
              <a:buNone/>
            </a:pPr>
            <a:r>
              <a:rPr lang="es-ES" sz="2000" dirty="0"/>
              <a:t>Los routers Cisco admiten diversos protocolos de routing dinámico IPv4, incluidos los siguientes:</a:t>
            </a:r>
          </a:p>
          <a:p>
            <a:pPr lvl="1"/>
            <a:r>
              <a:rPr lang="es-ES" sz="1600" b="1" dirty="0"/>
              <a:t>EIGRP</a:t>
            </a:r>
            <a:r>
              <a:rPr lang="es-ES" sz="1600" dirty="0"/>
              <a:t>: Protocolo mejorado de routing de gateway interior</a:t>
            </a:r>
          </a:p>
          <a:p>
            <a:pPr lvl="1"/>
            <a:r>
              <a:rPr lang="es-ES" sz="1600" b="1" dirty="0"/>
              <a:t>OSPF</a:t>
            </a:r>
            <a:r>
              <a:rPr lang="es-ES" sz="1600" dirty="0"/>
              <a:t>: Abrir primero la ruta más corta</a:t>
            </a:r>
          </a:p>
          <a:p>
            <a:pPr lvl="1"/>
            <a:r>
              <a:rPr lang="es-ES" sz="1600" b="1" dirty="0"/>
              <a:t>IS-IS</a:t>
            </a:r>
            <a:r>
              <a:rPr lang="es-ES" sz="1600" dirty="0"/>
              <a:t>: Sistema intermedio a sistema intermedio</a:t>
            </a:r>
          </a:p>
          <a:p>
            <a:pPr lvl="1"/>
            <a:r>
              <a:rPr lang="es-ES" sz="1600" b="1" dirty="0"/>
              <a:t>RIP</a:t>
            </a:r>
            <a:r>
              <a:rPr lang="es-ES" sz="1600" dirty="0"/>
              <a:t>: Protocolo de información de routing</a:t>
            </a:r>
          </a:p>
          <a:p>
            <a:pPr marL="0" indent="0">
              <a:buNone/>
            </a:pPr>
            <a:r>
              <a:rPr lang="es-ES" sz="2000" dirty="0"/>
              <a:t>Utilice el comando </a:t>
            </a:r>
            <a:r>
              <a:rPr lang="es-ES" sz="2000" b="1" dirty="0"/>
              <a:t>router ? </a:t>
            </a:r>
            <a:r>
              <a:rPr lang="es-ES" sz="2000" dirty="0"/>
              <a:t>en el modo de configuración global para determinar qué protocolos de routing admite IOS.</a:t>
            </a:r>
          </a:p>
        </p:txBody>
      </p:sp>
      <p:pic>
        <p:nvPicPr>
          <p:cNvPr id="3" name="Picture 2" descr="Routing and Switching Essentials - Mozilla Firefox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01" t="52796" r="40799" b="12538"/>
          <a:stretch/>
        </p:blipFill>
        <p:spPr>
          <a:xfrm>
            <a:off x="1753436" y="4187952"/>
            <a:ext cx="5465235" cy="2310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785931"/>
      </p:ext>
    </p:extLst>
  </p:cSld>
  <p:clrMapOvr>
    <a:masterClrMapping/>
  </p:clrMapOvr>
  <p:transition spd="med">
    <p:wipe dir="r"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sz="1800" dirty="0"/>
              <a:t>Protocolos de </a:t>
            </a:r>
            <a:r>
              <a:rPr lang="es-ES" sz="1800" dirty="0" err="1"/>
              <a:t>routing</a:t>
            </a:r>
            <a:r>
              <a:rPr lang="es-ES" sz="1800" dirty="0"/>
              <a:t> dinámico</a:t>
            </a:r>
            <a:br>
              <a:rPr dirty="0"/>
            </a:br>
            <a:r>
              <a:rPr lang="es-ES" dirty="0"/>
              <a:t>Ejemplos de </a:t>
            </a:r>
            <a:r>
              <a:rPr lang="es-ES" dirty="0" err="1"/>
              <a:t>routing</a:t>
            </a:r>
            <a:r>
              <a:rPr lang="es-ES" dirty="0"/>
              <a:t> dinámico IPv4 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161" y="1470481"/>
            <a:ext cx="6915948" cy="4991933"/>
          </a:xfrm>
        </p:spPr>
      </p:pic>
    </p:spTree>
    <p:extLst>
      <p:ext uri="{BB962C8B-B14F-4D97-AF65-F5344CB8AC3E}">
        <p14:creationId xmlns:p14="http://schemas.microsoft.com/office/powerpoint/2010/main" val="80997033"/>
      </p:ext>
    </p:extLst>
  </p:cSld>
  <p:clrMapOvr>
    <a:masterClrMapping/>
  </p:clrMapOvr>
  <p:transition spd="med">
    <p:wipe dir="r"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sz="1800" dirty="0"/>
              <a:t>Protocolos de </a:t>
            </a:r>
            <a:r>
              <a:rPr lang="es-ES" sz="1800" dirty="0" err="1"/>
              <a:t>routing</a:t>
            </a:r>
            <a:r>
              <a:rPr lang="es-ES" sz="1800" dirty="0"/>
              <a:t> dinámico</a:t>
            </a:r>
            <a:br>
              <a:rPr dirty="0"/>
            </a:br>
            <a:r>
              <a:rPr lang="es-ES" dirty="0"/>
              <a:t>Protocolos de </a:t>
            </a:r>
            <a:r>
              <a:rPr lang="es-ES" dirty="0" err="1"/>
              <a:t>routing</a:t>
            </a:r>
            <a:r>
              <a:rPr lang="es-ES" dirty="0"/>
              <a:t> IPv6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32348" y="1232592"/>
            <a:ext cx="8733677" cy="4926405"/>
          </a:xfrm>
        </p:spPr>
        <p:txBody>
          <a:bodyPr/>
          <a:lstStyle/>
          <a:p>
            <a:pPr marL="0" indent="0">
              <a:buNone/>
            </a:pPr>
            <a:r>
              <a:rPr lang="es-ES" sz="2000" dirty="0"/>
              <a:t>Los routers Cisco pueden admitir diversos protocolos de routing dinámico IPv6, incluidos los siguientes: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s-ES" sz="1600" b="1" dirty="0" err="1"/>
              <a:t>RIPng</a:t>
            </a:r>
            <a:r>
              <a:rPr lang="es-ES" sz="1600" b="1" dirty="0"/>
              <a:t> </a:t>
            </a:r>
            <a:r>
              <a:rPr lang="es-ES" sz="1600" dirty="0"/>
              <a:t>(RIP de próxima generación)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s-ES" sz="1600" b="1" dirty="0"/>
              <a:t>OSPFv3</a:t>
            </a:r>
            <a:endParaRPr lang="es-ES" sz="1600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s-ES" sz="1600" b="1" dirty="0"/>
              <a:t>EIGRP</a:t>
            </a:r>
            <a:r>
              <a:rPr lang="es-ES" sz="1600" dirty="0"/>
              <a:t> para IPv6</a:t>
            </a:r>
          </a:p>
          <a:p>
            <a:pPr marL="0" indent="0">
              <a:buNone/>
            </a:pPr>
            <a:r>
              <a:rPr lang="es-ES" dirty="0"/>
              <a:t>Utilice el comando </a:t>
            </a:r>
            <a:r>
              <a:rPr lang="es-ES" b="1" dirty="0"/>
              <a:t>ipv6 router ? </a:t>
            </a:r>
            <a:r>
              <a:rPr lang="es-ES" dirty="0"/>
              <a:t>para determinar qué protocolos de </a:t>
            </a:r>
            <a:r>
              <a:rPr lang="es-ES" dirty="0" err="1"/>
              <a:t>routing</a:t>
            </a:r>
            <a:r>
              <a:rPr lang="es-ES" dirty="0"/>
              <a:t> admite IOS.</a:t>
            </a:r>
          </a:p>
        </p:txBody>
      </p:sp>
      <p:pic>
        <p:nvPicPr>
          <p:cNvPr id="3" name="Picture 2" descr="Routing and Switching Essentials - Mozilla Firefox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00" t="57083" r="40300" b="24160"/>
          <a:stretch/>
        </p:blipFill>
        <p:spPr>
          <a:xfrm>
            <a:off x="232348" y="4142547"/>
            <a:ext cx="8855957" cy="2016450"/>
          </a:xfrm>
          <a:prstGeom prst="rect">
            <a:avLst/>
          </a:prstGeom>
        </p:spPr>
      </p:pic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689956" y="-48399"/>
            <a:ext cx="8454044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Protocolos de </a:t>
            </a:r>
            <a:r>
              <a:rPr kumimoji="0" lang="es-ES" altLang="en-US" sz="12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routing</a:t>
            </a:r>
            <a:r>
              <a:rPr kumimoji="0" lang="es-E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IPv6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1833374"/>
      </p:ext>
    </p:extLst>
  </p:cSld>
  <p:clrMapOvr>
    <a:masterClrMapping/>
  </p:clrMapOvr>
  <p:transition spd="med">
    <p:wipe dir="r"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sz="1800" dirty="0"/>
              <a:t>Protocolos de </a:t>
            </a:r>
            <a:r>
              <a:rPr lang="es-ES" sz="1800" dirty="0" err="1"/>
              <a:t>routing</a:t>
            </a:r>
            <a:r>
              <a:rPr lang="es-ES" sz="1800" dirty="0"/>
              <a:t> dinámico</a:t>
            </a:r>
            <a:br>
              <a:rPr dirty="0"/>
            </a:br>
            <a:r>
              <a:rPr lang="es-ES" dirty="0"/>
              <a:t>Ejemplos de </a:t>
            </a:r>
            <a:r>
              <a:rPr lang="es-ES" dirty="0" err="1"/>
              <a:t>routing</a:t>
            </a:r>
            <a:r>
              <a:rPr lang="es-ES" dirty="0"/>
              <a:t> dinámico IPv6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4164" y="1232593"/>
            <a:ext cx="6206606" cy="3319530"/>
          </a:xfrm>
        </p:spPr>
      </p:pic>
      <p:pic>
        <p:nvPicPr>
          <p:cNvPr id="7" name="Picture 6" descr="Routing and Switching Essentials - Mozilla Firefox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26" t="60916" r="39881" b="10280"/>
          <a:stretch/>
        </p:blipFill>
        <p:spPr>
          <a:xfrm>
            <a:off x="1492458" y="4866158"/>
            <a:ext cx="5680501" cy="1848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242850"/>
      </p:ext>
    </p:extLst>
  </p:cSld>
  <p:clrMapOvr>
    <a:masterClrMapping/>
  </p:clrMapOvr>
  <p:transition spd="med">
    <p:wipe dir="r"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11150" y="2263775"/>
            <a:ext cx="3854450" cy="1481138"/>
          </a:xfrm>
        </p:spPr>
        <p:txBody>
          <a:bodyPr/>
          <a:lstStyle/>
          <a:p>
            <a:pPr eaLnBrk="1" hangingPunct="1"/>
            <a:r>
              <a:rPr lang="es-ES" sz="2400" dirty="0"/>
              <a:t>1.4 Resumen del capítulo</a:t>
            </a:r>
            <a:endParaRPr lang="es-ES" sz="24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5346901"/>
      </p:ext>
    </p:extLst>
  </p:cSld>
  <p:clrMapOvr>
    <a:masterClrMapping/>
  </p:clrMapOvr>
  <p:transition>
    <p:wipe dir="r"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1"/>
          <p:cNvSpPr txBox="1">
            <a:spLocks/>
          </p:cNvSpPr>
          <p:nvPr/>
        </p:nvSpPr>
        <p:spPr bwMode="auto">
          <a:xfrm>
            <a:off x="279687" y="1487778"/>
            <a:ext cx="8600517" cy="2485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o="urn:schemas-microsoft-com:office:office" xmlns:v="urn:schemas-microsoft-com:vml" xmlns:wp="http://schemas.openxmlformats.org/drawingml/2006/powerpointprocessingDrawing" xmlns:wne="http://schemas.microsoft.com/office/powerpoint/2006/powerpointml" xmlns:cdr="http://schemas.openxmlformats.org/drawingml/2006/chartDrawing" xmlns:dgm="http://schemas.openxmlformats.org/drawingml/2006/diagram" xmlns:c="http://schemas.openxmlformats.org/drawingml/2006/chart" xmlns:a14="http://schemas.microsoft.com/office/drawing/2010/main" xmlns:mc="http://schemas.openxmlformats.org/markup-compatibility/2006" xmlns:ma14="http://schemas.microsoft.com/office/mac/drawingml/2011/main" val="1"/>
            </a:ext>
          </a:extLst>
        </p:spPr>
        <p:txBody>
          <a:bodyPr vert="horz" wrap="square" lIns="82124" tIns="41061" rIns="82124" bIns="41061" numCol="1" anchor="t" anchorCtr="0" compatLnSpc="1">
            <a:prstTxWarp prst="textNoShape">
              <a:avLst/>
            </a:prstTxWarp>
          </a:bodyPr>
          <a:lstStyle>
            <a:lvl1pPr marL="236538" indent="-236538" algn="l" defTabSz="814388" rtl="0" eaLnBrk="0" fontAlgn="base" hangingPunct="0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574675" indent="-117475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14400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254125" indent="117475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604963" indent="223838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20621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6pPr>
            <a:lvl7pPr marL="25193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7pPr>
            <a:lvl8pPr marL="29765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8pPr>
            <a:lvl9pPr marL="34337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s-ES" sz="1600" dirty="0"/>
              <a:t>Describir las funciones y las características principales de un router.</a:t>
            </a:r>
          </a:p>
          <a:p>
            <a:r>
              <a:rPr lang="es-ES" sz="1600" dirty="0"/>
              <a:t>Configurar los parámetros básicos en un router para enrutar entre dos redes conectadas directamente, mediante la CLI.</a:t>
            </a:r>
          </a:p>
          <a:p>
            <a:r>
              <a:rPr lang="es-ES" sz="1600" dirty="0"/>
              <a:t>Verificar la conectividad entre dos redes que están conectadas directamente a un router.</a:t>
            </a:r>
          </a:p>
          <a:p>
            <a:r>
              <a:rPr lang="es-ES" sz="1600" dirty="0"/>
              <a:t>Explicar la forma en que los routers utilizan la información de los paquetes de datos para tomar decisiones de reenvío en una red de una pequeña a mediana empresa. </a:t>
            </a:r>
          </a:p>
          <a:p>
            <a:r>
              <a:rPr lang="es-ES" sz="1600" dirty="0"/>
              <a:t>Explicar el proceso de encapsulamiento y desencapsulamiento que utilizan los routers para el switching de paquetes entre interfaces.</a:t>
            </a:r>
          </a:p>
          <a:p>
            <a:r>
              <a:rPr lang="es-ES" sz="1600" dirty="0"/>
              <a:t>Explicar la función de determinación de rutas de un router.</a:t>
            </a:r>
          </a:p>
          <a:p>
            <a:r>
              <a:rPr lang="es-ES" sz="1600" dirty="0"/>
              <a:t>Explicar de qué manera un router obtiene información sobre redes remotas cuando funciona en la red de una pequeña a mediana empresa.</a:t>
            </a:r>
          </a:p>
          <a:p>
            <a:r>
              <a:rPr lang="es-ES" sz="1600" dirty="0"/>
              <a:t>Explicar la forma en que un router crea una tabla de routing de redes conectadas directamente.</a:t>
            </a:r>
          </a:p>
          <a:p>
            <a:r>
              <a:rPr lang="es-ES" sz="1600" dirty="0"/>
              <a:t>Explicar la forma en que un router crea una tabla de routing mediante rutas estáticas.</a:t>
            </a:r>
          </a:p>
          <a:p>
            <a:r>
              <a:rPr lang="es-ES" sz="1600" dirty="0"/>
              <a:t>Explicar la forma en que un router crea una tabla de routing mediante un protocolo de routing dinámico.</a:t>
            </a:r>
          </a:p>
        </p:txBody>
      </p:sp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ES" sz="1800" dirty="0">
                <a:latin typeface="Arial" charset="0"/>
              </a:rPr>
              <a:t>Resumen del capítulo</a:t>
            </a:r>
            <a:br>
              <a:rPr dirty="0"/>
            </a:br>
            <a:r>
              <a:rPr lang="es-ES" dirty="0">
                <a:latin typeface="Arial" charset="0"/>
              </a:rPr>
              <a:t>Resumen</a:t>
            </a:r>
          </a:p>
        </p:txBody>
      </p:sp>
    </p:spTree>
    <p:extLst>
      <p:ext uri="{BB962C8B-B14F-4D97-AF65-F5344CB8AC3E}">
        <p14:creationId xmlns:p14="http://schemas.microsoft.com/office/powerpoint/2010/main" val="2497760924"/>
      </p:ext>
    </p:extLst>
  </p:cSld>
  <p:clrMapOvr>
    <a:masterClrMapping/>
  </p:clrMapOvr>
  <p:transition spd="med">
    <p:wipe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>
          <a:xfrm>
            <a:off x="201600" y="396000"/>
            <a:ext cx="8772157" cy="838200"/>
          </a:xfrm>
        </p:spPr>
        <p:txBody>
          <a:bodyPr/>
          <a:lstStyle/>
          <a:p>
            <a:pPr eaLnBrk="1" hangingPunct="1"/>
            <a:r>
              <a:rPr lang="es-ES" sz="1800" dirty="0"/>
              <a:t>Funciones de un </a:t>
            </a:r>
            <a:r>
              <a:rPr lang="es-ES" sz="1800" dirty="0" err="1"/>
              <a:t>router</a:t>
            </a:r>
            <a:br>
              <a:rPr dirty="0"/>
            </a:br>
            <a:r>
              <a:rPr lang="es-ES" dirty="0"/>
              <a:t>Los </a:t>
            </a:r>
            <a:r>
              <a:rPr lang="es-ES" dirty="0" err="1"/>
              <a:t>routers</a:t>
            </a:r>
            <a:r>
              <a:rPr lang="es-ES" dirty="0"/>
              <a:t> son computadoras</a:t>
            </a:r>
            <a:endParaRPr lang="es-ES" dirty="0">
              <a:solidFill>
                <a:srgbClr val="00B0F0"/>
              </a:solidFill>
              <a:latin typeface="Arial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306" y="1701800"/>
            <a:ext cx="6683601" cy="489237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159000" y="1387868"/>
            <a:ext cx="4432300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/>
              <a:t>Memoria del router</a:t>
            </a:r>
          </a:p>
        </p:txBody>
      </p:sp>
    </p:spTree>
    <p:extLst>
      <p:ext uri="{BB962C8B-B14F-4D97-AF65-F5344CB8AC3E}">
        <p14:creationId xmlns:p14="http://schemas.microsoft.com/office/powerpoint/2010/main" val="2960949979"/>
      </p:ext>
    </p:extLst>
  </p:cSld>
  <p:clrMapOvr>
    <a:masterClrMapping/>
  </p:clrMapOvr>
  <p:transition spd="med">
    <p:wipe dir="r"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ES" sz="1800" dirty="0">
                <a:latin typeface="Arial" charset="0"/>
              </a:rPr>
              <a:t>Sección 1.1</a:t>
            </a:r>
            <a:br>
              <a:rPr dirty="0"/>
            </a:br>
            <a:r>
              <a:rPr lang="es-ES" dirty="0"/>
              <a:t>Nuevos términos y comandos</a:t>
            </a:r>
          </a:p>
        </p:txBody>
      </p:sp>
      <p:sp>
        <p:nvSpPr>
          <p:cNvPr id="4" name="Content Placeholder 1"/>
          <p:cNvSpPr>
            <a:spLocks noGrp="1"/>
          </p:cNvSpPr>
          <p:nvPr>
            <p:ph idx="1"/>
          </p:nvPr>
        </p:nvSpPr>
        <p:spPr>
          <a:xfrm>
            <a:off x="276908" y="1344890"/>
            <a:ext cx="2700210" cy="5302814"/>
          </a:xfrm>
        </p:spPr>
        <p:txBody>
          <a:bodyPr wrap="square">
            <a:normAutofit/>
          </a:bodyPr>
          <a:lstStyle/>
          <a:p>
            <a:pPr eaLnBrk="1" fontAlgn="b" hangingPunct="1"/>
            <a:r>
              <a:rPr lang="en-US" sz="1600" dirty="0" err="1">
                <a:latin typeface="Arial" pitchFamily="34" charset="0"/>
              </a:rPr>
              <a:t>Topología</a:t>
            </a:r>
            <a:endParaRPr lang="en-US" sz="1600" dirty="0">
              <a:latin typeface="Arial" pitchFamily="34" charset="0"/>
            </a:endParaRPr>
          </a:p>
          <a:p>
            <a:pPr eaLnBrk="1" fontAlgn="b" hangingPunct="1"/>
            <a:r>
              <a:rPr lang="en-US" sz="1600" dirty="0" err="1">
                <a:latin typeface="Arial" pitchFamily="34" charset="0"/>
              </a:rPr>
              <a:t>Velocidad</a:t>
            </a:r>
            <a:endParaRPr lang="en-US" sz="1600" dirty="0">
              <a:latin typeface="Arial" pitchFamily="34" charset="0"/>
            </a:endParaRPr>
          </a:p>
          <a:p>
            <a:pPr eaLnBrk="1" fontAlgn="auto" hangingPunct="1"/>
            <a:r>
              <a:rPr lang="en-US" sz="1600" dirty="0" err="1">
                <a:latin typeface="Arial" pitchFamily="34" charset="0"/>
              </a:rPr>
              <a:t>Costo</a:t>
            </a:r>
            <a:endParaRPr lang="en-US" sz="1600" dirty="0">
              <a:latin typeface="Arial" pitchFamily="34" charset="0"/>
            </a:endParaRPr>
          </a:p>
          <a:p>
            <a:pPr eaLnBrk="1" fontAlgn="b" hangingPunct="1"/>
            <a:r>
              <a:rPr lang="en-US" sz="1600" dirty="0" err="1">
                <a:latin typeface="Arial" pitchFamily="34" charset="0"/>
              </a:rPr>
              <a:t>Seguridad</a:t>
            </a:r>
            <a:endParaRPr lang="en-US" sz="1600" dirty="0">
              <a:latin typeface="Arial" pitchFamily="34" charset="0"/>
            </a:endParaRPr>
          </a:p>
          <a:p>
            <a:pPr eaLnBrk="1" fontAlgn="b" hangingPunct="1"/>
            <a:r>
              <a:rPr lang="en-US" sz="1600" dirty="0" err="1">
                <a:latin typeface="Arial" pitchFamily="34" charset="0"/>
              </a:rPr>
              <a:t>Disponibilidad</a:t>
            </a:r>
            <a:endParaRPr lang="en-US" sz="1600" dirty="0">
              <a:latin typeface="Arial" pitchFamily="34" charset="0"/>
            </a:endParaRPr>
          </a:p>
          <a:p>
            <a:pPr eaLnBrk="1" fontAlgn="b" hangingPunct="1"/>
            <a:r>
              <a:rPr lang="en-US" sz="1600" dirty="0" err="1">
                <a:latin typeface="Arial" pitchFamily="34" charset="0"/>
              </a:rPr>
              <a:t>Escalabilidad</a:t>
            </a:r>
            <a:endParaRPr lang="en-US" sz="1600" dirty="0">
              <a:latin typeface="Arial" pitchFamily="34" charset="0"/>
            </a:endParaRPr>
          </a:p>
          <a:p>
            <a:pPr eaLnBrk="1" fontAlgn="b" hangingPunct="1"/>
            <a:r>
              <a:rPr lang="en-US" sz="1600" dirty="0" err="1">
                <a:latin typeface="Arial" pitchFamily="34" charset="0"/>
              </a:rPr>
              <a:t>Confiabilidad</a:t>
            </a:r>
            <a:endParaRPr lang="en-US" sz="1600" dirty="0">
              <a:latin typeface="Arial" pitchFamily="34" charset="0"/>
            </a:endParaRPr>
          </a:p>
          <a:p>
            <a:pPr eaLnBrk="1" fontAlgn="b" hangingPunct="1"/>
            <a:r>
              <a:rPr lang="en-US" sz="1600" dirty="0">
                <a:latin typeface="Arial" pitchFamily="34" charset="0"/>
              </a:rPr>
              <a:t> </a:t>
            </a:r>
            <a:r>
              <a:rPr lang="en-US" sz="1600" dirty="0" err="1">
                <a:latin typeface="Arial" pitchFamily="34" charset="0"/>
              </a:rPr>
              <a:t>Protocolo</a:t>
            </a:r>
            <a:r>
              <a:rPr lang="en-US" sz="1600" dirty="0">
                <a:latin typeface="Arial" pitchFamily="34" charset="0"/>
              </a:rPr>
              <a:t> </a:t>
            </a:r>
            <a:r>
              <a:rPr lang="en-US" sz="1600" dirty="0" err="1">
                <a:latin typeface="Arial" pitchFamily="34" charset="0"/>
              </a:rPr>
              <a:t>punto</a:t>
            </a:r>
            <a:r>
              <a:rPr lang="en-US" sz="1600" dirty="0">
                <a:latin typeface="Arial" pitchFamily="34" charset="0"/>
              </a:rPr>
              <a:t> a </a:t>
            </a:r>
            <a:r>
              <a:rPr lang="en-US" sz="1600" dirty="0" err="1">
                <a:latin typeface="Arial" pitchFamily="34" charset="0"/>
              </a:rPr>
              <a:t>punto</a:t>
            </a:r>
            <a:r>
              <a:rPr lang="en-US" sz="1600" dirty="0">
                <a:latin typeface="Arial" pitchFamily="34" charset="0"/>
              </a:rPr>
              <a:t> (PPP)</a:t>
            </a:r>
          </a:p>
          <a:p>
            <a:pPr eaLnBrk="1" fontAlgn="b" hangingPunct="1"/>
            <a:r>
              <a:rPr lang="en-US" sz="1600" dirty="0">
                <a:latin typeface="Arial" pitchFamily="34" charset="0"/>
              </a:rPr>
              <a:t>Switching de </a:t>
            </a:r>
            <a:r>
              <a:rPr lang="en-US" sz="1600" dirty="0" err="1">
                <a:latin typeface="Arial" pitchFamily="34" charset="0"/>
              </a:rPr>
              <a:t>procesos</a:t>
            </a:r>
            <a:endParaRPr lang="en-US" sz="1600" dirty="0">
              <a:latin typeface="Arial" pitchFamily="34" charset="0"/>
            </a:endParaRPr>
          </a:p>
          <a:p>
            <a:pPr eaLnBrk="1" fontAlgn="b" hangingPunct="1"/>
            <a:r>
              <a:rPr lang="en-US" sz="1600" dirty="0">
                <a:latin typeface="Arial" pitchFamily="34" charset="0"/>
              </a:rPr>
              <a:t>Switching </a:t>
            </a:r>
            <a:r>
              <a:rPr lang="en-US" sz="1600" dirty="0" err="1">
                <a:latin typeface="Arial" pitchFamily="34" charset="0"/>
              </a:rPr>
              <a:t>rápido</a:t>
            </a:r>
            <a:endParaRPr lang="en-US" sz="1600" dirty="0">
              <a:latin typeface="Arial" pitchFamily="34" charset="0"/>
            </a:endParaRPr>
          </a:p>
          <a:p>
            <a:pPr eaLnBrk="1" fontAlgn="b" hangingPunct="1"/>
            <a:r>
              <a:rPr lang="en-US" sz="1600" dirty="0">
                <a:latin typeface="Arial" pitchFamily="34" charset="0"/>
              </a:rPr>
              <a:t>Cisco Express </a:t>
            </a:r>
            <a:br>
              <a:rPr lang="en-US" sz="1600" dirty="0">
                <a:latin typeface="Arial" pitchFamily="34" charset="0"/>
              </a:rPr>
            </a:br>
            <a:r>
              <a:rPr lang="en-US" sz="1600" dirty="0">
                <a:latin typeface="Arial" pitchFamily="34" charset="0"/>
              </a:rPr>
              <a:t>Forwarding (CEF)</a:t>
            </a:r>
          </a:p>
          <a:p>
            <a:pPr eaLnBrk="1" fontAlgn="b" hangingPunct="1"/>
            <a:r>
              <a:rPr lang="en-US" sz="1600" dirty="0" err="1">
                <a:latin typeface="Arial" pitchFamily="34" charset="0"/>
              </a:rPr>
              <a:t>Puntos</a:t>
            </a:r>
            <a:r>
              <a:rPr lang="en-US" sz="1600" dirty="0">
                <a:latin typeface="Arial" pitchFamily="34" charset="0"/>
              </a:rPr>
              <a:t> de </a:t>
            </a:r>
            <a:r>
              <a:rPr lang="en-US" sz="1600" dirty="0" err="1">
                <a:latin typeface="Arial" pitchFamily="34" charset="0"/>
              </a:rPr>
              <a:t>acceso</a:t>
            </a:r>
            <a:r>
              <a:rPr lang="en-US" sz="1600" dirty="0">
                <a:latin typeface="Arial" pitchFamily="34" charset="0"/>
              </a:rPr>
              <a:t> </a:t>
            </a:r>
            <a:r>
              <a:rPr lang="en-US" sz="1600" dirty="0" err="1">
                <a:latin typeface="Arial" pitchFamily="34" charset="0"/>
              </a:rPr>
              <a:t>inalámbrico</a:t>
            </a:r>
            <a:r>
              <a:rPr lang="en-US" sz="1600" dirty="0">
                <a:latin typeface="Arial" pitchFamily="34" charset="0"/>
              </a:rPr>
              <a:t> (WAP)</a:t>
            </a:r>
          </a:p>
          <a:p>
            <a:pPr eaLnBrk="1" fontAlgn="b" hangingPunct="1"/>
            <a:endParaRPr lang="en-US" sz="1600" dirty="0">
              <a:latin typeface="Arial" pitchFamily="34" charset="0"/>
            </a:endParaRPr>
          </a:p>
        </p:txBody>
      </p:sp>
      <p:sp>
        <p:nvSpPr>
          <p:cNvPr id="6" name="Content Placeholder 1"/>
          <p:cNvSpPr txBox="1">
            <a:spLocks/>
          </p:cNvSpPr>
          <p:nvPr/>
        </p:nvSpPr>
        <p:spPr bwMode="auto">
          <a:xfrm>
            <a:off x="2977118" y="1344890"/>
            <a:ext cx="2885705" cy="53216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o="urn:schemas-microsoft-com:office:office" xmlns:v="urn:schemas-microsoft-com:vml" xmlns:wp="http://schemas.openxmlformats.org/drawingml/2006/powerpointprocessingDrawing" xmlns:wne="http://schemas.microsoft.com/office/powerpoint/2006/powerpointml" xmlns:cdr="http://schemas.openxmlformats.org/drawingml/2006/chartDrawing" xmlns:dgm="http://schemas.openxmlformats.org/drawingml/2006/diagram" xmlns:c="http://schemas.openxmlformats.org/drawingml/2006/chart" xmlns:a14="http://schemas.microsoft.com/office/drawing/2010/main" xmlns:mc="http://schemas.openxmlformats.org/markup-compatibility/2006" xmlns:ma14="http://schemas.microsoft.com/office/mac/drawingml/2011/main" val="1"/>
            </a:ext>
          </a:extLst>
        </p:spPr>
        <p:txBody>
          <a:bodyPr vert="horz" wrap="square" lIns="82124" tIns="41061" rIns="82124" bIns="41061" numCol="1" anchor="t" anchorCtr="0" compatLnSpc="1">
            <a:prstTxWarp prst="textNoShape">
              <a:avLst/>
            </a:prstTxWarp>
          </a:bodyPr>
          <a:lstStyle>
            <a:lvl1pPr marL="236538" indent="-236538" algn="l" defTabSz="814388" rtl="0" eaLnBrk="0" fontAlgn="base" hangingPunct="0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574675" indent="-117475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14400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254125" indent="117475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604963" indent="223838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20621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6pPr>
            <a:lvl7pPr marL="25193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7pPr>
            <a:lvl8pPr marL="29765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8pPr>
            <a:lvl9pPr marL="34337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eaLnBrk="1" fontAlgn="b" hangingPunct="1"/>
            <a:r>
              <a:rPr lang="es-ES" sz="1600" dirty="0"/>
              <a:t>Router perimetral</a:t>
            </a:r>
          </a:p>
          <a:p>
            <a:pPr eaLnBrk="1" fontAlgn="b" hangingPunct="1"/>
            <a:r>
              <a:rPr lang="es-ES" sz="1600" dirty="0"/>
              <a:t>Gateway de último recurso</a:t>
            </a:r>
          </a:p>
          <a:p>
            <a:pPr eaLnBrk="1" fontAlgn="b" hangingPunct="1"/>
            <a:r>
              <a:rPr lang="es-ES" sz="1600" dirty="0"/>
              <a:t>Diagrama de topología </a:t>
            </a:r>
          </a:p>
          <a:p>
            <a:pPr eaLnBrk="1" fontAlgn="b" hangingPunct="1"/>
            <a:r>
              <a:rPr lang="es-ES" sz="1600" dirty="0"/>
              <a:t>Secure Shell (SSH) </a:t>
            </a:r>
          </a:p>
          <a:p>
            <a:pPr eaLnBrk="1" fontAlgn="b" hangingPunct="1"/>
            <a:r>
              <a:rPr lang="es-ES" sz="1600" dirty="0"/>
              <a:t>Protocolo de transferencia de hipertexto seguro (HTTPS)</a:t>
            </a:r>
          </a:p>
          <a:p>
            <a:pPr eaLnBrk="1" fontAlgn="b" hangingPunct="1"/>
            <a:r>
              <a:rPr lang="es-ES" sz="1600" dirty="0"/>
              <a:t>Cable de consola</a:t>
            </a:r>
          </a:p>
          <a:p>
            <a:pPr eaLnBrk="1" fontAlgn="b" hangingPunct="1"/>
            <a:r>
              <a:rPr lang="es-ES" sz="1600" dirty="0"/>
              <a:t>Software de emulación de terminales: Tera Term, PuTTY, HyperTerminal</a:t>
            </a:r>
          </a:p>
          <a:p>
            <a:pPr eaLnBrk="1" fontAlgn="b" hangingPunct="1"/>
            <a:r>
              <a:rPr lang="es-ES" sz="1600" dirty="0"/>
              <a:t>Proteger el acceso administrativo</a:t>
            </a:r>
          </a:p>
          <a:p>
            <a:pPr eaLnBrk="1" fontAlgn="b" hangingPunct="1"/>
            <a:r>
              <a:rPr lang="es-ES" sz="1600" dirty="0"/>
              <a:t>Comando de configuración de interfaces </a:t>
            </a:r>
            <a:r>
              <a:rPr lang="es-ES" sz="1600" b="1" dirty="0"/>
              <a:t>ipv6 </a:t>
            </a:r>
            <a:r>
              <a:rPr lang="es-ES" sz="1600" b="1" dirty="0" err="1"/>
              <a:t>address</a:t>
            </a:r>
            <a:r>
              <a:rPr lang="es-ES" sz="1600" b="1" dirty="0"/>
              <a:t> </a:t>
            </a:r>
            <a:r>
              <a:rPr lang="es-ES" sz="1600" i="1" dirty="0"/>
              <a:t>dirección-ipv6</a:t>
            </a:r>
            <a:r>
              <a:rPr lang="es-ES" sz="1600" dirty="0"/>
              <a:t>/</a:t>
            </a:r>
            <a:r>
              <a:rPr lang="es-ES" sz="1600" i="1" dirty="0"/>
              <a:t>longitud-ipv6 </a:t>
            </a:r>
            <a:r>
              <a:rPr lang="es-ES" sz="1600" dirty="0"/>
              <a:t>[link-local | eui-64]</a:t>
            </a:r>
          </a:p>
          <a:p>
            <a:pPr eaLnBrk="1" fontAlgn="b" hangingPunct="1"/>
            <a:endParaRPr lang="es-ES" sz="1600" dirty="0"/>
          </a:p>
        </p:txBody>
      </p:sp>
      <p:sp>
        <p:nvSpPr>
          <p:cNvPr id="8" name="Content Placeholder 1"/>
          <p:cNvSpPr txBox="1">
            <a:spLocks/>
          </p:cNvSpPr>
          <p:nvPr/>
        </p:nvSpPr>
        <p:spPr bwMode="auto">
          <a:xfrm>
            <a:off x="5884089" y="1344890"/>
            <a:ext cx="2841064" cy="49463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o="urn:schemas-microsoft-com:office:office" xmlns:v="urn:schemas-microsoft-com:vml" xmlns:wp="http://schemas.openxmlformats.org/drawingml/2006/powerpointprocessingDrawing" xmlns:wne="http://schemas.microsoft.com/office/powerpoint/2006/powerpointml" xmlns:cdr="http://schemas.openxmlformats.org/drawingml/2006/chartDrawing" xmlns:dgm="http://schemas.openxmlformats.org/drawingml/2006/diagram" xmlns:c="http://schemas.openxmlformats.org/drawingml/2006/chart" xmlns:a14="http://schemas.microsoft.com/office/drawing/2010/main" xmlns:mc="http://schemas.openxmlformats.org/markup-compatibility/2006" xmlns:ma14="http://schemas.microsoft.com/office/mac/drawingml/2011/main" val="1"/>
            </a:ext>
          </a:extLst>
        </p:spPr>
        <p:txBody>
          <a:bodyPr vert="horz" wrap="square" lIns="82124" tIns="41061" rIns="82124" bIns="41061" numCol="1" anchor="t" anchorCtr="0" compatLnSpc="1">
            <a:prstTxWarp prst="textNoShape">
              <a:avLst/>
            </a:prstTxWarp>
          </a:bodyPr>
          <a:lstStyle>
            <a:lvl1pPr marL="236538" indent="-236538" algn="l" defTabSz="814388" rtl="0" eaLnBrk="0" fontAlgn="base" hangingPunct="0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574675" indent="-117475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14400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254125" indent="117475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604963" indent="223838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20621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6pPr>
            <a:lvl7pPr marL="25193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7pPr>
            <a:lvl8pPr marL="29765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8pPr>
            <a:lvl9pPr marL="34337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eaLnBrk="1" fontAlgn="b" hangingPunct="1"/>
            <a:r>
              <a:rPr lang="es-ES" sz="1600" dirty="0"/>
              <a:t>Comando </a:t>
            </a:r>
            <a:r>
              <a:rPr lang="es-ES" sz="1600" b="1" dirty="0"/>
              <a:t>no shutdown</a:t>
            </a:r>
          </a:p>
          <a:p>
            <a:pPr eaLnBrk="1" fontAlgn="b" hangingPunct="1"/>
            <a:r>
              <a:rPr lang="es-ES" sz="1600" dirty="0"/>
              <a:t>Interfaz de loopback</a:t>
            </a:r>
          </a:p>
          <a:p>
            <a:pPr eaLnBrk="1" fontAlgn="b" hangingPunct="1"/>
            <a:r>
              <a:rPr lang="es-ES" sz="1600" dirty="0"/>
              <a:t>Comando </a:t>
            </a:r>
            <a:r>
              <a:rPr lang="es-ES" sz="1600" b="1" dirty="0"/>
              <a:t>interface loopback </a:t>
            </a:r>
            <a:r>
              <a:rPr lang="es-ES" sz="1600" i="1" dirty="0"/>
              <a:t>número</a:t>
            </a:r>
            <a:endParaRPr lang="es-ES" sz="1600" dirty="0"/>
          </a:p>
          <a:p>
            <a:pPr eaLnBrk="1" fontAlgn="b" hangingPunct="1"/>
            <a:r>
              <a:rPr lang="es-ES" sz="1600" dirty="0"/>
              <a:t>Comando </a:t>
            </a:r>
            <a:r>
              <a:rPr lang="es-ES" sz="1600" b="1" dirty="0"/>
              <a:t>show ip route</a:t>
            </a:r>
          </a:p>
          <a:p>
            <a:pPr eaLnBrk="1" fontAlgn="b" hangingPunct="1"/>
            <a:r>
              <a:rPr lang="es-ES" sz="1600" dirty="0"/>
              <a:t>Interfaz </a:t>
            </a:r>
            <a:r>
              <a:rPr lang="es-ES" sz="1600" b="1" dirty="0"/>
              <a:t>show running-config</a:t>
            </a:r>
            <a:r>
              <a:rPr lang="es-ES" sz="1600" dirty="0"/>
              <a:t> </a:t>
            </a:r>
            <a:r>
              <a:rPr lang="es-ES" sz="1600" i="1" dirty="0"/>
              <a:t>ID de la interfaz</a:t>
            </a:r>
            <a:endParaRPr lang="es-ES" sz="1600" dirty="0"/>
          </a:p>
          <a:p>
            <a:pPr eaLnBrk="1" fontAlgn="b" hangingPunct="1"/>
            <a:r>
              <a:rPr lang="es-ES" sz="1600" dirty="0"/>
              <a:t>Comando </a:t>
            </a:r>
            <a:r>
              <a:rPr lang="es-ES" sz="1600" b="1" dirty="0"/>
              <a:t>show ip interface brief</a:t>
            </a:r>
          </a:p>
          <a:p>
            <a:pPr eaLnBrk="1" fontAlgn="b" hangingPunct="1"/>
            <a:r>
              <a:rPr lang="es-ES" sz="1600" dirty="0"/>
              <a:t>Comando </a:t>
            </a:r>
            <a:r>
              <a:rPr lang="es-ES" sz="1600" b="1" dirty="0"/>
              <a:t>show </a:t>
            </a:r>
            <a:r>
              <a:rPr lang="es-ES" sz="1600" b="1" dirty="0" err="1"/>
              <a:t>running-config</a:t>
            </a:r>
            <a:r>
              <a:rPr lang="es-ES" sz="1600" dirty="0"/>
              <a:t> interface</a:t>
            </a:r>
          </a:p>
          <a:p>
            <a:pPr eaLnBrk="1" fontAlgn="b" hangingPunct="1"/>
            <a:r>
              <a:rPr lang="es-ES" sz="1600" dirty="0"/>
              <a:t>Comando </a:t>
            </a:r>
            <a:r>
              <a:rPr lang="es-ES" sz="1600" b="1" dirty="0"/>
              <a:t>show ip interfaces</a:t>
            </a:r>
          </a:p>
          <a:p>
            <a:pPr eaLnBrk="1" fontAlgn="b" hangingPunct="1"/>
            <a:r>
              <a:rPr lang="es-ES" sz="1600" dirty="0"/>
              <a:t>Comando </a:t>
            </a:r>
            <a:r>
              <a:rPr lang="es-ES" sz="1600" b="1" dirty="0"/>
              <a:t>show ipv6 interface</a:t>
            </a:r>
          </a:p>
        </p:txBody>
      </p:sp>
    </p:spTree>
    <p:extLst>
      <p:ext uri="{BB962C8B-B14F-4D97-AF65-F5344CB8AC3E}">
        <p14:creationId xmlns:p14="http://schemas.microsoft.com/office/powerpoint/2010/main" val="3150004748"/>
      </p:ext>
    </p:extLst>
  </p:cSld>
  <p:clrMapOvr>
    <a:masterClrMapping/>
  </p:clrMapOvr>
  <p:transition spd="med">
    <p:wipe dir="r"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ES" sz="1800" dirty="0">
                <a:latin typeface="Arial" charset="0"/>
              </a:rPr>
              <a:t>Sección 1.1</a:t>
            </a:r>
            <a:r>
              <a:rPr lang="es-ES" sz="1800" dirty="0"/>
              <a:t> (continuación)</a:t>
            </a:r>
            <a:br>
              <a:rPr dirty="0"/>
            </a:br>
            <a:r>
              <a:rPr lang="es-ES" dirty="0"/>
              <a:t>Nuevos términos y comandos</a:t>
            </a:r>
          </a:p>
        </p:txBody>
      </p:sp>
      <p:sp>
        <p:nvSpPr>
          <p:cNvPr id="4" name="Content Placeholder 1"/>
          <p:cNvSpPr>
            <a:spLocks noGrp="1"/>
          </p:cNvSpPr>
          <p:nvPr>
            <p:ph idx="1"/>
          </p:nvPr>
        </p:nvSpPr>
        <p:spPr>
          <a:xfrm>
            <a:off x="276908" y="1358745"/>
            <a:ext cx="2721476" cy="4946358"/>
          </a:xfrm>
        </p:spPr>
        <p:txBody>
          <a:bodyPr/>
          <a:lstStyle/>
          <a:p>
            <a:pPr eaLnBrk="1" fontAlgn="auto" hangingPunct="1"/>
            <a:r>
              <a:rPr lang="es-ES" altLang="zh-CN" sz="1600" dirty="0"/>
              <a:t>Comando </a:t>
            </a:r>
            <a:r>
              <a:rPr lang="es-ES" altLang="zh-CN" sz="1600" b="1" dirty="0"/>
              <a:t>show interfaces</a:t>
            </a:r>
          </a:p>
          <a:p>
            <a:pPr eaLnBrk="1" fontAlgn="b" hangingPunct="1"/>
            <a:r>
              <a:rPr lang="es-ES" altLang="zh-CN" sz="1600" dirty="0"/>
              <a:t>Comando </a:t>
            </a:r>
            <a:r>
              <a:rPr lang="es-ES" altLang="zh-CN" sz="1600" b="1" dirty="0"/>
              <a:t>show ipv6 interface </a:t>
            </a:r>
            <a:br>
              <a:rPr lang="es-ES" altLang="zh-CN" sz="1600" b="1" dirty="0"/>
            </a:br>
            <a:r>
              <a:rPr lang="es-ES" altLang="zh-CN" sz="1600" b="1" dirty="0" err="1"/>
              <a:t>brief</a:t>
            </a:r>
            <a:endParaRPr lang="es-ES" altLang="zh-CN" sz="1600" b="1" dirty="0"/>
          </a:p>
          <a:p>
            <a:pPr eaLnBrk="1" fontAlgn="auto" hangingPunct="1"/>
            <a:r>
              <a:rPr lang="es-ES" altLang="zh-CN" sz="1600" dirty="0"/>
              <a:t>Comando </a:t>
            </a:r>
            <a:r>
              <a:rPr lang="es-ES" altLang="zh-CN" sz="1600" b="1" dirty="0"/>
              <a:t>show ipv6 </a:t>
            </a:r>
            <a:r>
              <a:rPr lang="es-ES" altLang="zh-CN" sz="1600" b="1" dirty="0" err="1"/>
              <a:t>route</a:t>
            </a:r>
            <a:endParaRPr lang="es-ES" altLang="zh-CN" sz="1600" b="1" dirty="0"/>
          </a:p>
          <a:p>
            <a:pPr eaLnBrk="1" fontAlgn="b" hangingPunct="1"/>
            <a:r>
              <a:rPr lang="es-ES" altLang="zh-CN" sz="1600" dirty="0"/>
              <a:t>Carácter de barra vertical (|)</a:t>
            </a:r>
          </a:p>
          <a:p>
            <a:pPr eaLnBrk="1" fontAlgn="b" hangingPunct="1"/>
            <a:r>
              <a:rPr lang="es-ES" altLang="zh-CN" sz="1600" dirty="0" err="1"/>
              <a:t>Ctrl+P</a:t>
            </a:r>
            <a:endParaRPr lang="es-ES" altLang="zh-CN" sz="1600" dirty="0"/>
          </a:p>
          <a:p>
            <a:pPr eaLnBrk="1" fontAlgn="b" hangingPunct="1"/>
            <a:r>
              <a:rPr lang="es-ES" altLang="zh-CN" sz="1600" dirty="0" err="1"/>
              <a:t>Ctrl+N</a:t>
            </a:r>
            <a:endParaRPr lang="es-ES" altLang="zh-CN" sz="1600" dirty="0"/>
          </a:p>
          <a:p>
            <a:pPr eaLnBrk="1" fontAlgn="b" hangingPunct="1"/>
            <a:r>
              <a:rPr lang="es-ES" altLang="zh-CN" sz="1600" b="1" dirty="0"/>
              <a:t>show </a:t>
            </a:r>
            <a:r>
              <a:rPr lang="es-ES" altLang="zh-CN" sz="1600" b="1" dirty="0" err="1"/>
              <a:t>history</a:t>
            </a:r>
            <a:endParaRPr lang="es-ES" altLang="zh-CN" sz="1600" b="1" dirty="0"/>
          </a:p>
          <a:p>
            <a:pPr eaLnBrk="1" fontAlgn="b" hangingPunct="1"/>
            <a:r>
              <a:rPr lang="es-ES" altLang="zh-CN" sz="1600" b="1" dirty="0"/>
              <a:t>terminal </a:t>
            </a:r>
            <a:r>
              <a:rPr lang="es-ES" altLang="zh-CN" sz="1600" b="1" dirty="0" err="1"/>
              <a:t>history</a:t>
            </a:r>
            <a:endParaRPr lang="es-ES" altLang="zh-CN" sz="1600" dirty="0"/>
          </a:p>
        </p:txBody>
      </p:sp>
      <p:sp>
        <p:nvSpPr>
          <p:cNvPr id="6" name="Content Placeholder 1"/>
          <p:cNvSpPr txBox="1">
            <a:spLocks/>
          </p:cNvSpPr>
          <p:nvPr/>
        </p:nvSpPr>
        <p:spPr bwMode="auto">
          <a:xfrm>
            <a:off x="3008165" y="1358745"/>
            <a:ext cx="2850381" cy="49463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o="urn:schemas-microsoft-com:office:office" xmlns:v="urn:schemas-microsoft-com:vml" xmlns:wp="http://schemas.openxmlformats.org/drawingml/2006/powerpointprocessingDrawing" xmlns:wne="http://schemas.microsoft.com/office/powerpoint/2006/powerpointml" xmlns:cdr="http://schemas.openxmlformats.org/drawingml/2006/chartDrawing" xmlns:dgm="http://schemas.openxmlformats.org/drawingml/2006/diagram" xmlns:c="http://schemas.openxmlformats.org/drawingml/2006/chart" xmlns:a14="http://schemas.microsoft.com/office/drawing/2010/main" xmlns:mc="http://schemas.openxmlformats.org/markup-compatibility/2006" xmlns:ma14="http://schemas.microsoft.com/office/mac/drawingml/2011/main" val="1"/>
            </a:ext>
          </a:extLst>
        </p:spPr>
        <p:txBody>
          <a:bodyPr vert="horz" wrap="square" lIns="82124" tIns="41061" rIns="82124" bIns="41061" numCol="1" anchor="t" anchorCtr="0" compatLnSpc="1">
            <a:prstTxWarp prst="textNoShape">
              <a:avLst/>
            </a:prstTxWarp>
          </a:bodyPr>
          <a:lstStyle>
            <a:lvl1pPr marL="236538" indent="-236538" algn="l" defTabSz="814388" rtl="0" eaLnBrk="0" fontAlgn="base" hangingPunct="0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574675" indent="-117475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14400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254125" indent="117475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604963" indent="223838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20621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6pPr>
            <a:lvl7pPr marL="25193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7pPr>
            <a:lvl8pPr marL="29765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8pPr>
            <a:lvl9pPr marL="34337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eaLnBrk="1" fontAlgn="b" hangingPunct="1"/>
            <a:endParaRPr lang="en-US" sz="1600" dirty="0"/>
          </a:p>
        </p:txBody>
      </p:sp>
      <p:sp>
        <p:nvSpPr>
          <p:cNvPr id="8" name="Content Placeholder 1"/>
          <p:cNvSpPr txBox="1">
            <a:spLocks/>
          </p:cNvSpPr>
          <p:nvPr/>
        </p:nvSpPr>
        <p:spPr bwMode="auto">
          <a:xfrm>
            <a:off x="5856379" y="1358745"/>
            <a:ext cx="2841064" cy="49463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o="urn:schemas-microsoft-com:office:office" xmlns:v="urn:schemas-microsoft-com:vml" xmlns:wp="http://schemas.openxmlformats.org/drawingml/2006/powerpointprocessingDrawing" xmlns:wne="http://schemas.microsoft.com/office/powerpoint/2006/powerpointml" xmlns:cdr="http://schemas.openxmlformats.org/drawingml/2006/chartDrawing" xmlns:dgm="http://schemas.openxmlformats.org/drawingml/2006/diagram" xmlns:c="http://schemas.openxmlformats.org/drawingml/2006/chart" xmlns:a14="http://schemas.microsoft.com/office/drawing/2010/main" xmlns:mc="http://schemas.openxmlformats.org/markup-compatibility/2006" xmlns:ma14="http://schemas.microsoft.com/office/mac/drawingml/2011/main" val="1"/>
            </a:ext>
          </a:extLst>
        </p:spPr>
        <p:txBody>
          <a:bodyPr vert="horz" wrap="square" lIns="82124" tIns="41061" rIns="82124" bIns="41061" numCol="1" anchor="t" anchorCtr="0" compatLnSpc="1">
            <a:prstTxWarp prst="textNoShape">
              <a:avLst/>
            </a:prstTxWarp>
          </a:bodyPr>
          <a:lstStyle>
            <a:lvl1pPr marL="236538" indent="-236538" algn="l" defTabSz="814388" rtl="0" eaLnBrk="0" fontAlgn="base" hangingPunct="0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574675" indent="-117475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14400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254125" indent="117475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604963" indent="223838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20621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6pPr>
            <a:lvl7pPr marL="25193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7pPr>
            <a:lvl8pPr marL="29765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8pPr>
            <a:lvl9pPr marL="34337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fontAlgn="b"/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606104559"/>
      </p:ext>
    </p:extLst>
  </p:cSld>
  <p:clrMapOvr>
    <a:masterClrMapping/>
  </p:clrMapOvr>
  <p:transition spd="med">
    <p:wipe dir="r"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ES" sz="1800" dirty="0">
                <a:latin typeface="Arial" charset="0"/>
              </a:rPr>
              <a:t>Sección 1.2</a:t>
            </a:r>
            <a:br>
              <a:rPr dirty="0"/>
            </a:br>
            <a:r>
              <a:rPr lang="es-ES" dirty="0"/>
              <a:t>Nuevos términos y comandos</a:t>
            </a:r>
          </a:p>
        </p:txBody>
      </p:sp>
      <p:sp>
        <p:nvSpPr>
          <p:cNvPr id="4" name="Content Placeholder 1"/>
          <p:cNvSpPr>
            <a:spLocks noGrp="1"/>
          </p:cNvSpPr>
          <p:nvPr>
            <p:ph idx="1"/>
          </p:nvPr>
        </p:nvSpPr>
        <p:spPr>
          <a:xfrm>
            <a:off x="276908" y="1358745"/>
            <a:ext cx="2721476" cy="4946358"/>
          </a:xfrm>
        </p:spPr>
        <p:txBody>
          <a:bodyPr/>
          <a:lstStyle/>
          <a:p>
            <a:pPr eaLnBrk="1" fontAlgn="b" hangingPunct="1"/>
            <a:r>
              <a:rPr lang="es-ES" altLang="zh-CN" sz="1600" dirty="0"/>
              <a:t>Métricas</a:t>
            </a:r>
          </a:p>
          <a:p>
            <a:pPr eaLnBrk="1" fontAlgn="b" hangingPunct="1"/>
            <a:r>
              <a:rPr lang="es-ES" altLang="zh-CN" sz="1600" dirty="0"/>
              <a:t>Protocolo de información de </a:t>
            </a:r>
            <a:r>
              <a:rPr lang="es-ES" altLang="zh-CN" sz="1600" dirty="0" err="1"/>
              <a:t>routing</a:t>
            </a:r>
            <a:r>
              <a:rPr lang="es-ES" altLang="zh-CN" sz="1600" dirty="0"/>
              <a:t> (RIP)</a:t>
            </a:r>
          </a:p>
          <a:p>
            <a:pPr eaLnBrk="1" fontAlgn="b" hangingPunct="1"/>
            <a:r>
              <a:rPr lang="es-ES" altLang="zh-CN" sz="1600" dirty="0"/>
              <a:t>Abrir primero la ruta más corta (OSPF)</a:t>
            </a:r>
          </a:p>
          <a:p>
            <a:pPr eaLnBrk="1" fontAlgn="b" hangingPunct="1"/>
            <a:r>
              <a:rPr lang="es-ES" altLang="zh-CN" sz="1600" dirty="0"/>
              <a:t>Protocolo mejorado de </a:t>
            </a:r>
            <a:r>
              <a:rPr lang="es-ES" altLang="zh-CN" sz="1600" dirty="0" err="1"/>
              <a:t>routing</a:t>
            </a:r>
            <a:r>
              <a:rPr lang="es-ES" altLang="zh-CN" sz="1600" dirty="0"/>
              <a:t> de </a:t>
            </a:r>
            <a:r>
              <a:rPr lang="es-ES" altLang="zh-CN" sz="1600" dirty="0" err="1"/>
              <a:t>gateway</a:t>
            </a:r>
            <a:r>
              <a:rPr lang="es-ES" altLang="zh-CN" sz="1600" dirty="0"/>
              <a:t> interior (EIGRP)</a:t>
            </a:r>
          </a:p>
          <a:p>
            <a:pPr eaLnBrk="1" fontAlgn="b" hangingPunct="1"/>
            <a:r>
              <a:rPr lang="es-ES" altLang="zh-CN" sz="1600" dirty="0"/>
              <a:t>equilibrio de carga</a:t>
            </a:r>
          </a:p>
          <a:p>
            <a:pPr eaLnBrk="1" fontAlgn="b" hangingPunct="1"/>
            <a:r>
              <a:rPr lang="es-ES" altLang="zh-CN" sz="1600" dirty="0"/>
              <a:t>IS-IS: Sistema intermedio a sistema intermedio</a:t>
            </a:r>
          </a:p>
          <a:p>
            <a:pPr eaLnBrk="1" fontAlgn="auto" hangingPunct="1"/>
            <a:r>
              <a:rPr lang="es-ES" altLang="zh-CN" sz="1600" dirty="0" err="1"/>
              <a:t>RIPng</a:t>
            </a:r>
            <a:r>
              <a:rPr lang="es-ES" altLang="zh-CN" sz="1600" dirty="0"/>
              <a:t> (RIP de próxima generación)</a:t>
            </a:r>
          </a:p>
          <a:p>
            <a:pPr eaLnBrk="1" fontAlgn="auto" hangingPunct="1"/>
            <a:r>
              <a:rPr lang="es-ES" altLang="zh-CN" sz="1600" dirty="0"/>
              <a:t>OSPFv3</a:t>
            </a:r>
          </a:p>
        </p:txBody>
      </p:sp>
      <p:sp>
        <p:nvSpPr>
          <p:cNvPr id="6" name="Content Placeholder 1"/>
          <p:cNvSpPr txBox="1">
            <a:spLocks/>
          </p:cNvSpPr>
          <p:nvPr/>
        </p:nvSpPr>
        <p:spPr bwMode="auto">
          <a:xfrm>
            <a:off x="3008165" y="1358745"/>
            <a:ext cx="2850381" cy="49463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o="urn:schemas-microsoft-com:office:office" xmlns:v="urn:schemas-microsoft-com:vml" xmlns:wp="http://schemas.openxmlformats.org/drawingml/2006/powerpointprocessingDrawing" xmlns:wne="http://schemas.microsoft.com/office/powerpoint/2006/powerpointml" xmlns:cdr="http://schemas.openxmlformats.org/drawingml/2006/chartDrawing" xmlns:dgm="http://schemas.openxmlformats.org/drawingml/2006/diagram" xmlns:c="http://schemas.openxmlformats.org/drawingml/2006/chart" xmlns:a14="http://schemas.microsoft.com/office/drawing/2010/main" xmlns:mc="http://schemas.openxmlformats.org/markup-compatibility/2006" xmlns:ma14="http://schemas.microsoft.com/office/mac/drawingml/2011/main" val="1"/>
            </a:ext>
          </a:extLst>
        </p:spPr>
        <p:txBody>
          <a:bodyPr vert="horz" wrap="square" lIns="82124" tIns="41061" rIns="82124" bIns="41061" numCol="1" anchor="t" anchorCtr="0" compatLnSpc="1">
            <a:prstTxWarp prst="textNoShape">
              <a:avLst/>
            </a:prstTxWarp>
          </a:bodyPr>
          <a:lstStyle>
            <a:lvl1pPr marL="236538" indent="-236538" algn="l" defTabSz="814388" rtl="0" eaLnBrk="0" fontAlgn="base" hangingPunct="0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574675" indent="-117475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14400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254125" indent="117475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604963" indent="223838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20621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6pPr>
            <a:lvl7pPr marL="25193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7pPr>
            <a:lvl8pPr marL="29765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8pPr>
            <a:lvl9pPr marL="34337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eaLnBrk="1" fontAlgn="b" hangingPunct="1"/>
            <a:endParaRPr lang="en-US" sz="1600" dirty="0"/>
          </a:p>
        </p:txBody>
      </p:sp>
      <p:sp>
        <p:nvSpPr>
          <p:cNvPr id="8" name="Content Placeholder 1"/>
          <p:cNvSpPr txBox="1">
            <a:spLocks/>
          </p:cNvSpPr>
          <p:nvPr/>
        </p:nvSpPr>
        <p:spPr bwMode="auto">
          <a:xfrm>
            <a:off x="5856379" y="1358745"/>
            <a:ext cx="2841064" cy="49463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o="urn:schemas-microsoft-com:office:office" xmlns:v="urn:schemas-microsoft-com:vml" xmlns:wp="http://schemas.openxmlformats.org/drawingml/2006/powerpointprocessingDrawing" xmlns:wne="http://schemas.microsoft.com/office/powerpoint/2006/powerpointml" xmlns:cdr="http://schemas.openxmlformats.org/drawingml/2006/chartDrawing" xmlns:dgm="http://schemas.openxmlformats.org/drawingml/2006/diagram" xmlns:c="http://schemas.openxmlformats.org/drawingml/2006/chart" xmlns:a14="http://schemas.microsoft.com/office/drawing/2010/main" xmlns:mc="http://schemas.openxmlformats.org/markup-compatibility/2006" xmlns:ma14="http://schemas.microsoft.com/office/mac/drawingml/2011/main" val="1"/>
            </a:ext>
          </a:extLst>
        </p:spPr>
        <p:txBody>
          <a:bodyPr vert="horz" wrap="square" lIns="82124" tIns="41061" rIns="82124" bIns="41061" numCol="1" anchor="t" anchorCtr="0" compatLnSpc="1">
            <a:prstTxWarp prst="textNoShape">
              <a:avLst/>
            </a:prstTxWarp>
          </a:bodyPr>
          <a:lstStyle>
            <a:lvl1pPr marL="236538" indent="-236538" algn="l" defTabSz="814388" rtl="0" eaLnBrk="0" fontAlgn="base" hangingPunct="0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574675" indent="-117475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14400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254125" indent="117475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604963" indent="223838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20621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6pPr>
            <a:lvl7pPr marL="25193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7pPr>
            <a:lvl8pPr marL="29765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8pPr>
            <a:lvl9pPr marL="34337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eaLnBrk="1" fontAlgn="b" hangingPunct="1"/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859828675"/>
      </p:ext>
    </p:extLst>
  </p:cSld>
  <p:clrMapOvr>
    <a:masterClrMapping/>
  </p:clrMapOvr>
  <p:transition spd="med">
    <p:wipe dir="r"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ES" sz="1800" dirty="0">
                <a:latin typeface="Arial" charset="0"/>
              </a:rPr>
              <a:t>Sección 1.3</a:t>
            </a:r>
            <a:br>
              <a:rPr dirty="0"/>
            </a:br>
            <a:r>
              <a:rPr lang="es-ES" dirty="0"/>
              <a:t>Nuevos términos y comandos</a:t>
            </a:r>
          </a:p>
        </p:txBody>
      </p:sp>
      <p:sp>
        <p:nvSpPr>
          <p:cNvPr id="4" name="Content Placeholder 1"/>
          <p:cNvSpPr>
            <a:spLocks noGrp="1"/>
          </p:cNvSpPr>
          <p:nvPr>
            <p:ph idx="1"/>
          </p:nvPr>
        </p:nvSpPr>
        <p:spPr>
          <a:xfrm>
            <a:off x="276908" y="1331035"/>
            <a:ext cx="2721476" cy="4946358"/>
          </a:xfrm>
        </p:spPr>
        <p:txBody>
          <a:bodyPr/>
          <a:lstStyle/>
          <a:p>
            <a:pPr eaLnBrk="1" fontAlgn="b" hangingPunct="1"/>
            <a:r>
              <a:rPr lang="es-ES" altLang="zh-CN" sz="1600" dirty="0"/>
              <a:t>Distancia administrativa (AD)</a:t>
            </a:r>
          </a:p>
          <a:p>
            <a:pPr eaLnBrk="1" fontAlgn="b" hangingPunct="1"/>
            <a:r>
              <a:rPr lang="es-ES" altLang="zh-CN" sz="1600" dirty="0"/>
              <a:t>Interfaces de ruta local</a:t>
            </a:r>
          </a:p>
          <a:p>
            <a:pPr eaLnBrk="1" fontAlgn="b" hangingPunct="1"/>
            <a:r>
              <a:rPr lang="es-ES" altLang="zh-CN" sz="1600" dirty="0"/>
              <a:t>Rutas estáticas</a:t>
            </a:r>
          </a:p>
          <a:p>
            <a:pPr eaLnBrk="1" fontAlgn="b" hangingPunct="1"/>
            <a:r>
              <a:rPr lang="es-ES" altLang="zh-CN" sz="1600" dirty="0"/>
              <a:t>Marca de hora de la ruta</a:t>
            </a:r>
          </a:p>
          <a:p>
            <a:pPr eaLnBrk="1" fontAlgn="b" hangingPunct="1"/>
            <a:r>
              <a:rPr lang="es-ES" altLang="zh-CN" sz="1600" dirty="0"/>
              <a:t>Origen de la ruta </a:t>
            </a:r>
          </a:p>
          <a:p>
            <a:pPr eaLnBrk="1" fontAlgn="b" hangingPunct="1"/>
            <a:r>
              <a:rPr lang="es-ES" altLang="zh-CN" sz="1600" b="1" dirty="0" err="1"/>
              <a:t>ip</a:t>
            </a:r>
            <a:r>
              <a:rPr lang="es-ES" altLang="zh-CN" sz="1600" b="1" dirty="0"/>
              <a:t> </a:t>
            </a:r>
            <a:r>
              <a:rPr lang="es-ES" altLang="zh-CN" sz="1600" b="1" dirty="0" err="1"/>
              <a:t>route</a:t>
            </a:r>
            <a:r>
              <a:rPr lang="es-ES" altLang="zh-CN" sz="1600" b="1" dirty="0"/>
              <a:t> </a:t>
            </a:r>
            <a:r>
              <a:rPr lang="es-ES" altLang="zh-CN" sz="1600" i="1" dirty="0"/>
              <a:t>máscara de red</a:t>
            </a:r>
            <a:r>
              <a:rPr lang="es-ES" altLang="zh-CN" sz="1600" dirty="0"/>
              <a:t> { </a:t>
            </a:r>
            <a:r>
              <a:rPr lang="es-ES" altLang="zh-CN" sz="1600" i="1" dirty="0" err="1"/>
              <a:t>ip</a:t>
            </a:r>
            <a:r>
              <a:rPr lang="es-ES" altLang="zh-CN" sz="1600" i="1" dirty="0"/>
              <a:t>-de-siguiente-salto</a:t>
            </a:r>
            <a:r>
              <a:rPr lang="es-ES" altLang="zh-CN" sz="1600" dirty="0"/>
              <a:t> | </a:t>
            </a:r>
            <a:r>
              <a:rPr lang="es-ES" altLang="zh-CN" sz="1600" i="1" dirty="0"/>
              <a:t>interfaz-de-salida</a:t>
            </a:r>
            <a:r>
              <a:rPr lang="es-ES" altLang="zh-CN" sz="1600" dirty="0"/>
              <a:t> } </a:t>
            </a:r>
          </a:p>
          <a:p>
            <a:pPr eaLnBrk="1" fontAlgn="b" hangingPunct="1"/>
            <a:r>
              <a:rPr lang="es-ES" altLang="zh-CN" sz="1600" b="1" dirty="0" err="1"/>
              <a:t>ip</a:t>
            </a:r>
            <a:r>
              <a:rPr lang="es-ES" altLang="zh-CN" sz="1600" b="1" dirty="0"/>
              <a:t> </a:t>
            </a:r>
            <a:r>
              <a:rPr lang="es-ES" altLang="zh-CN" sz="1600" b="1" dirty="0" err="1"/>
              <a:t>route</a:t>
            </a:r>
            <a:r>
              <a:rPr lang="es-ES" altLang="zh-CN" sz="1600" b="1" dirty="0"/>
              <a:t> 0.0.0.0 0.0.0.0</a:t>
            </a:r>
            <a:r>
              <a:rPr lang="es-ES" altLang="zh-CN" sz="1600" dirty="0"/>
              <a:t> { </a:t>
            </a:r>
            <a:r>
              <a:rPr lang="es-ES" altLang="zh-CN" sz="1600" i="1" dirty="0"/>
              <a:t>interfaz-de-salida</a:t>
            </a:r>
            <a:r>
              <a:rPr lang="es-ES" altLang="zh-CN" sz="1600" dirty="0"/>
              <a:t> | </a:t>
            </a:r>
            <a:r>
              <a:rPr lang="es-ES" altLang="zh-CN" sz="1600" i="1" dirty="0" err="1"/>
              <a:t>ip</a:t>
            </a:r>
            <a:r>
              <a:rPr lang="es-ES" altLang="zh-CN" sz="1600" i="1" dirty="0"/>
              <a:t>-del-siguiente-salto</a:t>
            </a:r>
            <a:r>
              <a:rPr lang="es-ES" altLang="zh-CN" sz="1600" dirty="0"/>
              <a:t> }</a:t>
            </a:r>
          </a:p>
          <a:p>
            <a:pPr eaLnBrk="1" fontAlgn="b" hangingPunct="1"/>
            <a:r>
              <a:rPr lang="es-ES" altLang="zh-CN" sz="1600" b="1" dirty="0"/>
              <a:t>ipv6 </a:t>
            </a:r>
            <a:r>
              <a:rPr lang="es-ES" altLang="zh-CN" sz="1600" b="1" dirty="0" err="1"/>
              <a:t>unicast-routing</a:t>
            </a:r>
            <a:endParaRPr lang="es-ES" altLang="zh-CN" sz="1600" b="1" dirty="0"/>
          </a:p>
          <a:p>
            <a:pPr eaLnBrk="1" fontAlgn="b" hangingPunct="1"/>
            <a:r>
              <a:rPr lang="es-ES" altLang="zh-CN" sz="1600" b="1" dirty="0"/>
              <a:t>ipv6 </a:t>
            </a:r>
            <a:r>
              <a:rPr lang="es-ES" altLang="zh-CN" sz="1600" b="1" dirty="0" err="1"/>
              <a:t>route</a:t>
            </a:r>
            <a:r>
              <a:rPr lang="es-ES" altLang="zh-CN" sz="1600" b="1" dirty="0"/>
              <a:t> ::/0 </a:t>
            </a:r>
            <a:r>
              <a:rPr lang="es-ES" altLang="zh-CN" sz="1600" dirty="0"/>
              <a:t>{</a:t>
            </a:r>
            <a:r>
              <a:rPr lang="es-ES" altLang="zh-CN" sz="1600" i="1" dirty="0"/>
              <a:t>dirección-ipv6 </a:t>
            </a:r>
            <a:r>
              <a:rPr lang="es-ES" altLang="zh-CN" sz="1600" dirty="0"/>
              <a:t>|</a:t>
            </a:r>
            <a:r>
              <a:rPr lang="es-ES" altLang="zh-CN" sz="1600" i="1" dirty="0"/>
              <a:t> tipo-de-interfaz número-de-interfaz</a:t>
            </a:r>
            <a:r>
              <a:rPr lang="es-ES" altLang="zh-CN" sz="1600" dirty="0"/>
              <a:t>}</a:t>
            </a:r>
          </a:p>
        </p:txBody>
      </p:sp>
      <p:sp>
        <p:nvSpPr>
          <p:cNvPr id="6" name="Content Placeholder 1"/>
          <p:cNvSpPr txBox="1">
            <a:spLocks/>
          </p:cNvSpPr>
          <p:nvPr/>
        </p:nvSpPr>
        <p:spPr bwMode="auto">
          <a:xfrm>
            <a:off x="3008165" y="1358745"/>
            <a:ext cx="2850381" cy="49463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o="urn:schemas-microsoft-com:office:office" xmlns:v="urn:schemas-microsoft-com:vml" xmlns:wp="http://schemas.openxmlformats.org/drawingml/2006/powerpointprocessingDrawing" xmlns:wne="http://schemas.microsoft.com/office/powerpoint/2006/powerpointml" xmlns:cdr="http://schemas.openxmlformats.org/drawingml/2006/chartDrawing" xmlns:dgm="http://schemas.openxmlformats.org/drawingml/2006/diagram" xmlns:c="http://schemas.openxmlformats.org/drawingml/2006/chart" xmlns:a14="http://schemas.microsoft.com/office/drawing/2010/main" xmlns:mc="http://schemas.openxmlformats.org/markup-compatibility/2006" xmlns:ma14="http://schemas.microsoft.com/office/mac/drawingml/2011/main" val="1"/>
            </a:ext>
          </a:extLst>
        </p:spPr>
        <p:txBody>
          <a:bodyPr vert="horz" wrap="square" lIns="82124" tIns="41061" rIns="82124" bIns="41061" numCol="1" anchor="t" anchorCtr="0" compatLnSpc="1">
            <a:prstTxWarp prst="textNoShape">
              <a:avLst/>
            </a:prstTxWarp>
          </a:bodyPr>
          <a:lstStyle>
            <a:lvl1pPr marL="236538" indent="-236538" algn="l" defTabSz="814388" rtl="0" eaLnBrk="0" fontAlgn="base" hangingPunct="0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574675" indent="-117475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14400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254125" indent="117475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604963" indent="223838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20621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6pPr>
            <a:lvl7pPr marL="25193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7pPr>
            <a:lvl8pPr marL="29765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8pPr>
            <a:lvl9pPr marL="34337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eaLnBrk="1" fontAlgn="b" hangingPunct="1"/>
            <a:r>
              <a:rPr lang="es-ES" altLang="zh-CN" sz="1600" b="1" dirty="0"/>
              <a:t>ipv6 </a:t>
            </a:r>
            <a:r>
              <a:rPr lang="es-ES" altLang="zh-CN" sz="1600" b="1" dirty="0" err="1"/>
              <a:t>route</a:t>
            </a:r>
            <a:r>
              <a:rPr lang="es-ES" altLang="zh-CN" sz="1600" b="1" dirty="0"/>
              <a:t> </a:t>
            </a:r>
            <a:r>
              <a:rPr lang="es-ES" altLang="zh-CN" sz="1600" i="1" dirty="0"/>
              <a:t>prefijo-ipv6/longitud-del-prefijo</a:t>
            </a:r>
            <a:r>
              <a:rPr lang="es-ES" altLang="zh-CN" sz="1600" dirty="0"/>
              <a:t> {</a:t>
            </a:r>
            <a:r>
              <a:rPr lang="es-ES" altLang="zh-CN" sz="1600" i="1" dirty="0"/>
              <a:t>dirección-ipv6</a:t>
            </a:r>
            <a:r>
              <a:rPr lang="es-ES" altLang="zh-CN" sz="1600" dirty="0"/>
              <a:t>|</a:t>
            </a:r>
            <a:r>
              <a:rPr lang="es-ES" altLang="zh-CN" sz="1600" i="1" dirty="0"/>
              <a:t>tipo-de-interfaz número-de-interfaz</a:t>
            </a:r>
            <a:r>
              <a:rPr lang="es-ES" altLang="zh-CN" sz="1600" dirty="0"/>
              <a:t>} </a:t>
            </a:r>
          </a:p>
          <a:p>
            <a:pPr eaLnBrk="1" fontAlgn="b" hangingPunct="1"/>
            <a:r>
              <a:rPr lang="es-ES" altLang="zh-CN" sz="1600" b="1" dirty="0"/>
              <a:t>Comando </a:t>
            </a:r>
            <a:r>
              <a:rPr lang="es-ES" altLang="zh-CN" sz="1600" dirty="0" err="1"/>
              <a:t>router</a:t>
            </a:r>
            <a:r>
              <a:rPr lang="es-ES" altLang="zh-CN" sz="1600" dirty="0"/>
              <a:t> ?</a:t>
            </a:r>
          </a:p>
          <a:p>
            <a:pPr eaLnBrk="1" fontAlgn="b" hangingPunct="1"/>
            <a:r>
              <a:rPr lang="es-ES" altLang="zh-CN" sz="1600" b="1" dirty="0"/>
              <a:t>Comando </a:t>
            </a:r>
            <a:r>
              <a:rPr lang="es-ES" altLang="zh-CN" sz="1600" dirty="0"/>
              <a:t>Ipv6 </a:t>
            </a:r>
            <a:r>
              <a:rPr lang="es-ES" altLang="zh-CN" sz="1600" dirty="0" err="1"/>
              <a:t>router</a:t>
            </a:r>
            <a:r>
              <a:rPr lang="es-ES" altLang="zh-CN" sz="1600" dirty="0"/>
              <a:t> ?</a:t>
            </a:r>
          </a:p>
        </p:txBody>
      </p:sp>
      <p:sp>
        <p:nvSpPr>
          <p:cNvPr id="8" name="Content Placeholder 1"/>
          <p:cNvSpPr txBox="1">
            <a:spLocks/>
          </p:cNvSpPr>
          <p:nvPr/>
        </p:nvSpPr>
        <p:spPr bwMode="auto">
          <a:xfrm>
            <a:off x="5858546" y="1331035"/>
            <a:ext cx="2841064" cy="49463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o="urn:schemas-microsoft-com:office:office" xmlns:v="urn:schemas-microsoft-com:vml" xmlns:wp="http://schemas.openxmlformats.org/drawingml/2006/powerpointprocessingDrawing" xmlns:wne="http://schemas.microsoft.com/office/powerpoint/2006/powerpointml" xmlns:cdr="http://schemas.openxmlformats.org/drawingml/2006/chartDrawing" xmlns:dgm="http://schemas.openxmlformats.org/drawingml/2006/diagram" xmlns:c="http://schemas.openxmlformats.org/drawingml/2006/chart" xmlns:a14="http://schemas.microsoft.com/office/drawing/2010/main" xmlns:mc="http://schemas.openxmlformats.org/markup-compatibility/2006" xmlns:ma14="http://schemas.microsoft.com/office/mac/drawingml/2011/main" val="1"/>
            </a:ext>
          </a:extLst>
        </p:spPr>
        <p:txBody>
          <a:bodyPr vert="horz" wrap="square" lIns="82124" tIns="41061" rIns="82124" bIns="41061" numCol="1" anchor="t" anchorCtr="0" compatLnSpc="1">
            <a:prstTxWarp prst="textNoShape">
              <a:avLst/>
            </a:prstTxWarp>
          </a:bodyPr>
          <a:lstStyle>
            <a:lvl1pPr marL="236538" indent="-236538" algn="l" defTabSz="814388" rtl="0" eaLnBrk="0" fontAlgn="base" hangingPunct="0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574675" indent="-117475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14400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254125" indent="117475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604963" indent="223838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20621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6pPr>
            <a:lvl7pPr marL="25193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7pPr>
            <a:lvl8pPr marL="29765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8pPr>
            <a:lvl9pPr marL="34337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eaLnBrk="1" fontAlgn="b" hangingPunct="1"/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246378490"/>
      </p:ext>
    </p:extLst>
  </p:cSld>
  <p:clrMapOvr>
    <a:masterClrMapping/>
  </p:clrMapOvr>
  <p:transition spd="med">
    <p:wipe dir="r"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7" name="Rectangle 2"/>
          <p:cNvSpPr>
            <a:spLocks noChangeArrowheads="1"/>
          </p:cNvSpPr>
          <p:nvPr/>
        </p:nvSpPr>
        <p:spPr bwMode="auto">
          <a:xfrm>
            <a:off x="0" y="0"/>
            <a:ext cx="9144000" cy="6858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ctr"/>
          <a:lstStyle/>
          <a:p>
            <a:endParaRPr lang="en-US"/>
          </a:p>
        </p:txBody>
      </p:sp>
      <p:pic>
        <p:nvPicPr>
          <p:cNvPr id="121858" name="Picture 3" descr="CNA_largo-onwhite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8125" y="2741613"/>
            <a:ext cx="6097588" cy="892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17036819"/>
      </p:ext>
    </p:extLst>
  </p:cSld>
  <p:clrMapOvr>
    <a:masterClrMapping/>
  </p:clrMapOvr>
  <p:transition spd="med">
    <p:wipe dir="r"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9" descr="Cisco_WHT_Logo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2619375"/>
            <a:ext cx="2400300" cy="1266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3" name="Rectangle 70"/>
          <p:cNvSpPr>
            <a:spLocks noChangeArrowheads="1"/>
          </p:cNvSpPr>
          <p:nvPr/>
        </p:nvSpPr>
        <p:spPr bwMode="auto">
          <a:xfrm>
            <a:off x="0" y="0"/>
            <a:ext cx="9144000" cy="6858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ctr"/>
          <a:lstStyle/>
          <a:p>
            <a:pPr algn="ctr" eaLnBrk="0" hangingPunct="0">
              <a:lnSpc>
                <a:spcPct val="90000"/>
              </a:lnSpc>
            </a:pPr>
            <a:endParaRPr lang="en-US" b="0"/>
          </a:p>
        </p:txBody>
      </p:sp>
    </p:spTree>
    <p:extLst>
      <p:ext uri="{BB962C8B-B14F-4D97-AF65-F5344CB8AC3E}">
        <p14:creationId xmlns:p14="http://schemas.microsoft.com/office/powerpoint/2010/main" val="725382621"/>
      </p:ext>
    </p:extLst>
  </p:cSld>
  <p:clrMapOvr>
    <a:masterClrMapping/>
  </p:clrMapOvr>
  <p:transition>
    <p:wipe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>
          <a:xfrm>
            <a:off x="201600" y="396000"/>
            <a:ext cx="8772157" cy="838200"/>
          </a:xfrm>
        </p:spPr>
        <p:txBody>
          <a:bodyPr/>
          <a:lstStyle/>
          <a:p>
            <a:pPr eaLnBrk="1" hangingPunct="1"/>
            <a:r>
              <a:rPr lang="es-ES" sz="1800" dirty="0"/>
              <a:t>Funciones de un </a:t>
            </a:r>
            <a:r>
              <a:rPr lang="es-ES" sz="1800" dirty="0" err="1"/>
              <a:t>router</a:t>
            </a:r>
            <a:br>
              <a:rPr dirty="0"/>
            </a:br>
            <a:r>
              <a:rPr lang="es-ES" dirty="0"/>
              <a:t>Los </a:t>
            </a:r>
            <a:r>
              <a:rPr lang="es-ES" dirty="0" err="1"/>
              <a:t>routers</a:t>
            </a:r>
            <a:r>
              <a:rPr lang="es-ES" dirty="0"/>
              <a:t> interconectan redes</a:t>
            </a:r>
            <a:endParaRPr lang="es-ES" dirty="0">
              <a:solidFill>
                <a:srgbClr val="00B0F0"/>
              </a:solidFill>
              <a:latin typeface="Arial" charset="0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6291" y="1445908"/>
            <a:ext cx="6497783" cy="4914461"/>
          </a:xfrm>
        </p:spPr>
      </p:pic>
    </p:spTree>
    <p:extLst>
      <p:ext uri="{BB962C8B-B14F-4D97-AF65-F5344CB8AC3E}">
        <p14:creationId xmlns:p14="http://schemas.microsoft.com/office/powerpoint/2010/main" val="945132823"/>
      </p:ext>
    </p:extLst>
  </p:cSld>
  <p:clrMapOvr>
    <a:masterClrMapping/>
  </p:clrMapOvr>
  <p:transition spd="med">
    <p:wipe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1600" y="396000"/>
            <a:ext cx="8145462" cy="838200"/>
          </a:xfrm>
        </p:spPr>
        <p:txBody>
          <a:bodyPr/>
          <a:lstStyle/>
          <a:p>
            <a:r>
              <a:rPr lang="es-ES" sz="1800" dirty="0"/>
              <a:t>Funciones de un </a:t>
            </a:r>
            <a:r>
              <a:rPr lang="es-ES" sz="1800" dirty="0" err="1"/>
              <a:t>router</a:t>
            </a:r>
            <a:br>
              <a:rPr lang="es-ES" sz="1800" dirty="0"/>
            </a:br>
            <a:r>
              <a:rPr lang="es-ES" dirty="0"/>
              <a:t>Los </a:t>
            </a:r>
            <a:r>
              <a:rPr lang="es-ES" dirty="0" err="1"/>
              <a:t>routers</a:t>
            </a:r>
            <a:r>
              <a:rPr lang="es-ES" dirty="0"/>
              <a:t> eligen las mejores rutas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55458" y="1437731"/>
            <a:ext cx="7940675" cy="3571875"/>
          </a:xfrm>
        </p:spPr>
        <p:txBody>
          <a:bodyPr/>
          <a:lstStyle/>
          <a:p>
            <a:r>
              <a:rPr lang="es-ES" sz="2000" dirty="0"/>
              <a:t>Los routers usan rutas estáticas y protocolos de routing dinámico para descubrir redes remotas y crear sus tablas de routing.</a:t>
            </a:r>
          </a:p>
          <a:p>
            <a:r>
              <a:rPr lang="es-ES" sz="2000" dirty="0"/>
              <a:t>Los routers utilizan tablas de routing para determinar la mejor ruta para enviar paquetes.</a:t>
            </a:r>
          </a:p>
          <a:p>
            <a:r>
              <a:rPr lang="es-ES" sz="2000" dirty="0"/>
              <a:t>Los routers encapsulan el paquete y lo reenvían a la interfaz indicada en la tabla de routing.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17015" t="22099" r="42221" b="51234"/>
          <a:stretch/>
        </p:blipFill>
        <p:spPr>
          <a:xfrm>
            <a:off x="841233" y="3727576"/>
            <a:ext cx="74549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113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41194" y="1392072"/>
            <a:ext cx="3848034" cy="4970628"/>
          </a:xfrm>
        </p:spPr>
        <p:txBody>
          <a:bodyPr/>
          <a:lstStyle/>
          <a:p>
            <a:r>
              <a:rPr lang="es-ES" sz="2000" b="1" dirty="0"/>
              <a:t>Switching de procesos</a:t>
            </a:r>
            <a:r>
              <a:rPr lang="es-ES" sz="2000" dirty="0"/>
              <a:t>: es un mecanismo de reenvío de paquetes más antiguo que todavía está disponible para routers Cisco.</a:t>
            </a:r>
          </a:p>
          <a:p>
            <a:r>
              <a:rPr lang="es-ES" sz="2000" b="1" dirty="0"/>
              <a:t>Switching rápido</a:t>
            </a:r>
            <a:r>
              <a:rPr lang="es-ES" sz="2000" dirty="0"/>
              <a:t>: es un mecanismo común de reenvío de paquetes que usa una memoria caché de switching rápido para almacenar la información de siguiente salto.</a:t>
            </a:r>
            <a:r>
              <a:rPr lang="es-ES" dirty="0"/>
              <a:t> </a:t>
            </a:r>
          </a:p>
          <a:p>
            <a:r>
              <a:rPr lang="es-ES" sz="2000" b="1" dirty="0"/>
              <a:t>Cisco Express Forwarding </a:t>
            </a:r>
            <a:br>
              <a:rPr lang="es-ES" sz="2000" b="1" dirty="0"/>
            </a:br>
            <a:r>
              <a:rPr lang="es-ES" sz="2000" b="1" dirty="0"/>
              <a:t>(CEF)</a:t>
            </a:r>
            <a:r>
              <a:rPr lang="es-ES" sz="2000" dirty="0"/>
              <a:t>: es el mecanismo de reenvío de paquetes más reciente, más rápido y más utilizado de Cisco IOS. </a:t>
            </a:r>
            <a:endParaRPr lang="es-E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1600" y="396000"/>
            <a:ext cx="8487201" cy="870489"/>
          </a:xfrm>
        </p:spPr>
        <p:txBody>
          <a:bodyPr/>
          <a:lstStyle/>
          <a:p>
            <a:r>
              <a:rPr lang="es-ES" sz="1800" dirty="0"/>
              <a:t>Funciones de un </a:t>
            </a:r>
            <a:r>
              <a:rPr lang="es-ES" sz="1800" dirty="0" err="1"/>
              <a:t>router</a:t>
            </a:r>
            <a:br>
              <a:rPr lang="es-ES" sz="1800" dirty="0"/>
            </a:br>
            <a:r>
              <a:rPr lang="es-ES" dirty="0"/>
              <a:t>Métodos de reenvío de paquetes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267201" y="1498804"/>
            <a:ext cx="4673600" cy="43689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130805338"/>
      </p:ext>
    </p:extLst>
  </p:cSld>
  <p:clrMapOvr>
    <a:masterClrMapping/>
  </p:clrMapOvr>
</p:sld>
</file>

<file path=ppt/theme/theme1.xml><?xml version="1.0" encoding="utf-8"?>
<a:theme xmlns:a="http://schemas.openxmlformats.org/drawingml/2006/main" name="PPT-TMPLT-WHT_C">
  <a:themeElements>
    <a:clrScheme name="PPT-TMPLT-WHT_C 1">
      <a:dk1>
        <a:srgbClr val="000000"/>
      </a:dk1>
      <a:lt1>
        <a:srgbClr val="FFFFFF"/>
      </a:lt1>
      <a:dk2>
        <a:srgbClr val="0183B7"/>
      </a:dk2>
      <a:lt2>
        <a:srgbClr val="000000"/>
      </a:lt2>
      <a:accent1>
        <a:srgbClr val="0183B7"/>
      </a:accent1>
      <a:accent2>
        <a:srgbClr val="B21A1A"/>
      </a:accent2>
      <a:accent3>
        <a:srgbClr val="FFFFFF"/>
      </a:accent3>
      <a:accent4>
        <a:srgbClr val="000000"/>
      </a:accent4>
      <a:accent5>
        <a:srgbClr val="AAC1D8"/>
      </a:accent5>
      <a:accent6>
        <a:srgbClr val="A11616"/>
      </a:accent6>
      <a:hlink>
        <a:srgbClr val="83A2CF"/>
      </a:hlink>
      <a:folHlink>
        <a:srgbClr val="EFB525"/>
      </a:folHlink>
    </a:clrScheme>
    <a:fontScheme name="PPT-TMPLT-WHT_C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82124" tIns="41061" rIns="82124" bIns="41061" numCol="1" anchor="ctr" anchorCtr="0" compatLnSpc="1">
        <a:prstTxWarp prst="textNoShape">
          <a:avLst/>
        </a:prstTxWarp>
        <a:spAutoFit/>
      </a:bodyPr>
      <a:lstStyle>
        <a:defPPr marL="0" marR="0" indent="0" algn="ctr" defTabSz="814388" rtl="0" eaLnBrk="0" fontAlgn="base" latinLnBrk="0" hangingPunct="0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82124" tIns="41061" rIns="82124" bIns="41061" numCol="1" anchor="ctr" anchorCtr="0" compatLnSpc="1">
        <a:prstTxWarp prst="textNoShape">
          <a:avLst/>
        </a:prstTxWarp>
        <a:spAutoFit/>
      </a:bodyPr>
      <a:lstStyle>
        <a:defPPr marL="0" marR="0" indent="0" algn="ctr" defTabSz="814388" rtl="0" eaLnBrk="0" fontAlgn="base" latinLnBrk="0" hangingPunct="0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PPT-TMPLT-WHT_C 1">
        <a:dk1>
          <a:srgbClr val="000000"/>
        </a:dk1>
        <a:lt1>
          <a:srgbClr val="FFFFFF"/>
        </a:lt1>
        <a:dk2>
          <a:srgbClr val="0183B7"/>
        </a:dk2>
        <a:lt2>
          <a:srgbClr val="000000"/>
        </a:lt2>
        <a:accent1>
          <a:srgbClr val="0183B7"/>
        </a:accent1>
        <a:accent2>
          <a:srgbClr val="B21A1A"/>
        </a:accent2>
        <a:accent3>
          <a:srgbClr val="FFFFFF"/>
        </a:accent3>
        <a:accent4>
          <a:srgbClr val="000000"/>
        </a:accent4>
        <a:accent5>
          <a:srgbClr val="AAC1D8"/>
        </a:accent5>
        <a:accent6>
          <a:srgbClr val="A11616"/>
        </a:accent6>
        <a:hlink>
          <a:srgbClr val="83A2CF"/>
        </a:hlink>
        <a:folHlink>
          <a:srgbClr val="EFB52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NetAcad-4F_PPT-WHT_060408">
  <a:themeElements>
    <a:clrScheme name="Oct_2006_Cisco White Template 1">
      <a:dk1>
        <a:srgbClr val="000000"/>
      </a:dk1>
      <a:lt1>
        <a:srgbClr val="FFFFFF"/>
      </a:lt1>
      <a:dk2>
        <a:srgbClr val="0183B7"/>
      </a:dk2>
      <a:lt2>
        <a:srgbClr val="000000"/>
      </a:lt2>
      <a:accent1>
        <a:srgbClr val="0183B7"/>
      </a:accent1>
      <a:accent2>
        <a:srgbClr val="B21A1A"/>
      </a:accent2>
      <a:accent3>
        <a:srgbClr val="FFFFFF"/>
      </a:accent3>
      <a:accent4>
        <a:srgbClr val="000000"/>
      </a:accent4>
      <a:accent5>
        <a:srgbClr val="AAC1D8"/>
      </a:accent5>
      <a:accent6>
        <a:srgbClr val="A11616"/>
      </a:accent6>
      <a:hlink>
        <a:srgbClr val="83A2CF"/>
      </a:hlink>
      <a:folHlink>
        <a:srgbClr val="EFB525"/>
      </a:folHlink>
    </a:clrScheme>
    <a:fontScheme name="Oct_2006_Cisco White Templa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82124" tIns="41061" rIns="82124" bIns="41061" numCol="1" anchor="ctr" anchorCtr="0" compatLnSpc="1">
        <a:prstTxWarp prst="textNoShape">
          <a:avLst/>
        </a:prstTxWarp>
        <a:spAutoFit/>
      </a:bodyPr>
      <a:lstStyle>
        <a:defPPr marL="0" marR="0" indent="0" algn="ctr" defTabSz="814388" rtl="0" eaLnBrk="0" fontAlgn="base" latinLnBrk="0" hangingPunct="0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82124" tIns="41061" rIns="82124" bIns="41061" numCol="1" anchor="ctr" anchorCtr="0" compatLnSpc="1">
        <a:prstTxWarp prst="textNoShape">
          <a:avLst/>
        </a:prstTxWarp>
        <a:spAutoFit/>
      </a:bodyPr>
      <a:lstStyle>
        <a:defPPr marL="0" marR="0" indent="0" algn="ctr" defTabSz="814388" rtl="0" eaLnBrk="0" fontAlgn="base" latinLnBrk="0" hangingPunct="0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Oct_2006_Cisco White Template 1">
        <a:dk1>
          <a:srgbClr val="000000"/>
        </a:dk1>
        <a:lt1>
          <a:srgbClr val="FFFFFF"/>
        </a:lt1>
        <a:dk2>
          <a:srgbClr val="0183B7"/>
        </a:dk2>
        <a:lt2>
          <a:srgbClr val="000000"/>
        </a:lt2>
        <a:accent1>
          <a:srgbClr val="0183B7"/>
        </a:accent1>
        <a:accent2>
          <a:srgbClr val="B21A1A"/>
        </a:accent2>
        <a:accent3>
          <a:srgbClr val="FFFFFF"/>
        </a:accent3>
        <a:accent4>
          <a:srgbClr val="000000"/>
        </a:accent4>
        <a:accent5>
          <a:srgbClr val="AAC1D8"/>
        </a:accent5>
        <a:accent6>
          <a:srgbClr val="A11616"/>
        </a:accent6>
        <a:hlink>
          <a:srgbClr val="83A2CF"/>
        </a:hlink>
        <a:folHlink>
          <a:srgbClr val="EFB52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29079</TotalTime>
  <Pages>28</Pages>
  <Words>3958</Words>
  <Application>Microsoft Office PowerPoint</Application>
  <PresentationFormat>Presentación en pantalla (4:3)</PresentationFormat>
  <Paragraphs>487</Paragraphs>
  <Slides>65</Slides>
  <Notes>65</Notes>
  <HiddenSlides>4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65</vt:i4>
      </vt:variant>
    </vt:vector>
  </HeadingPairs>
  <TitlesOfParts>
    <vt:vector size="70" baseType="lpstr">
      <vt:lpstr>Arial</vt:lpstr>
      <vt:lpstr>Courier New</vt:lpstr>
      <vt:lpstr>Wingdings</vt:lpstr>
      <vt:lpstr>PPT-TMPLT-WHT_C</vt:lpstr>
      <vt:lpstr>NetAcad-4F_PPT-WHT_060408</vt:lpstr>
      <vt:lpstr>1.1 Configuración inicial del router</vt:lpstr>
      <vt:lpstr>Funciones de un router Características de una red</vt:lpstr>
      <vt:lpstr>Funciones de un router ¿Por qué elegir el routing?</vt:lpstr>
      <vt:lpstr>Funciones de un router Los routers son computadoras</vt:lpstr>
      <vt:lpstr>Funciones de un router Los routers son computadoras (continuación)</vt:lpstr>
      <vt:lpstr>Funciones de un router Los routers son computadoras</vt:lpstr>
      <vt:lpstr>Funciones de un router Los routers interconectan redes</vt:lpstr>
      <vt:lpstr>Funciones de un router Los routers eligen las mejores rutas</vt:lpstr>
      <vt:lpstr>Funciones de un router Métodos de reenvío de paquetes</vt:lpstr>
      <vt:lpstr>Conectar dispositivos Conexión a una red</vt:lpstr>
      <vt:lpstr>Conectar dispositivos Gateways predeterminados</vt:lpstr>
      <vt:lpstr>Conectar dispositivos Documentar la asignación de direcciones de red</vt:lpstr>
      <vt:lpstr>Conectar dispositivos Habilitar IP en un host</vt:lpstr>
      <vt:lpstr>Conectar dispositivos Habilitar IP en un host</vt:lpstr>
      <vt:lpstr>Conectar dispositivos Habilitar IP en un host</vt:lpstr>
      <vt:lpstr>Conectar dispositivos Indicadores LED de los dispositivos</vt:lpstr>
      <vt:lpstr>Conectar dispositivos Acceso a la consola</vt:lpstr>
      <vt:lpstr>Conectar dispositivos Habilitar IP en un switch</vt:lpstr>
      <vt:lpstr>Configuración básica de un router Configurar los parámetros básicos de un router </vt:lpstr>
      <vt:lpstr>Configuración básica de un router Configurar una interfaz de router IPv4</vt:lpstr>
      <vt:lpstr>Configuración básica de un router Configurar una interfaz de router IPv6</vt:lpstr>
      <vt:lpstr>Configuración básica de un router Configurar una interfaz de router IPv6 (continuación)</vt:lpstr>
      <vt:lpstr>Configuración básica de un router Configurar una interfaz de loopback IPv4</vt:lpstr>
      <vt:lpstr>Verificar la conectividad de redes conectadas directamente Verificar la configuración de la interfaz</vt:lpstr>
      <vt:lpstr>Verificar la conectividad de redes conectadas directamente Verificar la configuración de la interfaz (continuación)</vt:lpstr>
      <vt:lpstr>Verificar la conectividad de redes conectadas directamente Verificar la configuración de una interfaz IPv6</vt:lpstr>
      <vt:lpstr>Verificar la conectividad de redes conectadas directamente Filtrar la salida del comando show</vt:lpstr>
      <vt:lpstr>Verificar la conectividad de redes conectadas directamente Historial de comandos</vt:lpstr>
      <vt:lpstr>1.2 Decisiones de routing</vt:lpstr>
      <vt:lpstr>Switching de paquetes entre redes Función de switching de un router</vt:lpstr>
      <vt:lpstr>Switching de paquetes entre redes Enviar un paquete</vt:lpstr>
      <vt:lpstr>Switching de paquetes entre redes Reenviar al siguiente salto</vt:lpstr>
      <vt:lpstr>Switching de paquetes entre redes Routing de paquetes</vt:lpstr>
      <vt:lpstr>Switching de paquetes entre redes Llegar al destino</vt:lpstr>
      <vt:lpstr>Determinación de rutas Decisiones de routing</vt:lpstr>
      <vt:lpstr>Determinación de rutas La mejor ruta</vt:lpstr>
      <vt:lpstr>Determinación de rutas Equilibrio de carga</vt:lpstr>
      <vt:lpstr>Determinación de rutas Distancia administrativa</vt:lpstr>
      <vt:lpstr>1.3 Funcionamiento del router</vt:lpstr>
      <vt:lpstr>Analizar la tabla de routing La tabla de routing</vt:lpstr>
      <vt:lpstr>Analizar la tabla de routing Fuentes de la tabla de routing</vt:lpstr>
      <vt:lpstr>Analizar la tabla de routing Fuentes de la tabla de routing (continuación)</vt:lpstr>
      <vt:lpstr>Analizar la tabla de routing Entradas de routing para redes remotas</vt:lpstr>
      <vt:lpstr>Rutas conectadas directamente Interfaces conectadas directamente</vt:lpstr>
      <vt:lpstr>Rutas conectadas directamente Entradas de la tabla de routing conectadas directamente</vt:lpstr>
      <vt:lpstr>Rutas conectadas directamente Ejemplo de conexión directa</vt:lpstr>
      <vt:lpstr>Rutas conectadas directamente Ejemplo de IPv6 conectada directamente</vt:lpstr>
      <vt:lpstr>Rutas obtenidas en forma estática Rutas estáticas</vt:lpstr>
      <vt:lpstr>Rutas obtenidas en forma estática Ejemplo de una ruta estática</vt:lpstr>
      <vt:lpstr>Rutas obtenidas en forma estática Ejemplo de una ruta estática (continuación)</vt:lpstr>
      <vt:lpstr>Rutas obtenidas en forma estática Ejemplos de rutas IPv6 estáticas</vt:lpstr>
      <vt:lpstr>Rutas obtenidas en forma estática Ejemplos de rutas IPv6 estáticas</vt:lpstr>
      <vt:lpstr>Protocolos de routing dinámico Routing dinámico</vt:lpstr>
      <vt:lpstr>Protocolos de routing dinámico Protocolos de routing IPv4 </vt:lpstr>
      <vt:lpstr>Protocolos de routing dinámico Ejemplos de routing dinámico IPv4 </vt:lpstr>
      <vt:lpstr>Protocolos de routing dinámico Protocolos de routing IPv6</vt:lpstr>
      <vt:lpstr>Protocolos de routing dinámico Ejemplos de routing dinámico IPv6</vt:lpstr>
      <vt:lpstr>1.4 Resumen del capítulo</vt:lpstr>
      <vt:lpstr>Resumen del capítulo Resumen</vt:lpstr>
      <vt:lpstr>Sección 1.1 Nuevos términos y comandos</vt:lpstr>
      <vt:lpstr>Sección 1.1 (continuación) Nuevos términos y comandos</vt:lpstr>
      <vt:lpstr>Sección 1.2 Nuevos términos y comandos</vt:lpstr>
      <vt:lpstr>Sección 1.3 Nuevos términos y comandos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ITE PC v4.0 Chapter 1</dc:title>
  <dc:creator>Karen Alderson</dc:creator>
  <cp:lastModifiedBy>Lizethe Pérez Fuertes</cp:lastModifiedBy>
  <cp:revision>1191</cp:revision>
  <cp:lastPrinted>1999-01-27T00:54:54Z</cp:lastPrinted>
  <dcterms:created xsi:type="dcterms:W3CDTF">2006-10-23T15:07:30Z</dcterms:created>
  <dcterms:modified xsi:type="dcterms:W3CDTF">2021-02-14T05:43:37Z</dcterms:modified>
</cp:coreProperties>
</file>